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80" r:id="rId3"/>
    <p:sldId id="284" r:id="rId4"/>
    <p:sldId id="276" r:id="rId5"/>
    <p:sldId id="290" r:id="rId6"/>
    <p:sldId id="274" r:id="rId7"/>
    <p:sldId id="275" r:id="rId8"/>
    <p:sldId id="281" r:id="rId9"/>
    <p:sldId id="260" r:id="rId10"/>
    <p:sldId id="282" r:id="rId11"/>
    <p:sldId id="285" r:id="rId12"/>
    <p:sldId id="277" r:id="rId13"/>
    <p:sldId id="287" r:id="rId14"/>
    <p:sldId id="264" r:id="rId15"/>
    <p:sldId id="271" r:id="rId16"/>
    <p:sldId id="266" r:id="rId17"/>
    <p:sldId id="265" r:id="rId18"/>
    <p:sldId id="289" r:id="rId19"/>
    <p:sldId id="273" r:id="rId20"/>
    <p:sldId id="267" r:id="rId21"/>
    <p:sldId id="259" r:id="rId22"/>
    <p:sldId id="257" r:id="rId23"/>
    <p:sldId id="286" r:id="rId24"/>
    <p:sldId id="283" r:id="rId25"/>
    <p:sldId id="262" r:id="rId26"/>
    <p:sldId id="261" r:id="rId27"/>
    <p:sldId id="279" r:id="rId28"/>
    <p:sldId id="278" r:id="rId29"/>
    <p:sldId id="28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C3CFF"/>
    <a:srgbClr val="991AAD"/>
    <a:srgbClr val="FFC93A"/>
    <a:srgbClr val="EFE74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48" autoAdjust="0"/>
    <p:restoredTop sz="94645" autoAdjust="0"/>
  </p:normalViewPr>
  <p:slideViewPr>
    <p:cSldViewPr snapToGrid="0" snapToObjects="1">
      <p:cViewPr varScale="1">
        <p:scale>
          <a:sx n="113" d="100"/>
          <a:sy n="113" d="100"/>
        </p:scale>
        <p:origin x="96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46137-D461-B54A-AE73-CFDD61312917}" type="doc">
      <dgm:prSet loTypeId="urn:microsoft.com/office/officeart/2005/8/layout/radial6" loCatId="" qsTypeId="urn:microsoft.com/office/officeart/2005/8/quickstyle/simple2" qsCatId="simple" csTypeId="urn:microsoft.com/office/officeart/2005/8/colors/accent1_2" csCatId="accent1" phldr="1"/>
      <dgm:spPr/>
      <dgm:t>
        <a:bodyPr/>
        <a:lstStyle/>
        <a:p>
          <a:endParaRPr lang="en-US"/>
        </a:p>
      </dgm:t>
    </dgm:pt>
    <dgm:pt modelId="{1F279174-D1F9-6044-909F-8C6FFB2E46D0}">
      <dgm:prSet phldrT="[Text]">
        <dgm:style>
          <a:lnRef idx="1">
            <a:schemeClr val="accent1"/>
          </a:lnRef>
          <a:fillRef idx="2">
            <a:schemeClr val="accent1"/>
          </a:fillRef>
          <a:effectRef idx="1">
            <a:schemeClr val="accent1"/>
          </a:effectRef>
          <a:fontRef idx="minor">
            <a:schemeClr val="dk1"/>
          </a:fontRef>
        </dgm:style>
      </dgm:prSet>
      <dgm:spPr>
        <a:solidFill>
          <a:srgbClr val="FFC000"/>
        </a:solidFill>
      </dgm:spPr>
      <dgm:t>
        <a:bodyPr/>
        <a:lstStyle/>
        <a:p>
          <a:r>
            <a:rPr lang="en-US" dirty="0">
              <a:ln>
                <a:solidFill>
                  <a:schemeClr val="bg2">
                    <a:lumMod val="10000"/>
                  </a:schemeClr>
                </a:solidFill>
              </a:ln>
              <a:solidFill>
                <a:srgbClr val="FF0000"/>
              </a:solidFill>
            </a:rPr>
            <a:t>Single Narrative Story</a:t>
          </a:r>
        </a:p>
      </dgm:t>
    </dgm:pt>
    <dgm:pt modelId="{942661E9-E942-BD40-8784-103A4D44C34E}" type="parTrans" cxnId="{6CE163BD-FA61-3044-88ED-4923466F1E9F}">
      <dgm:prSet/>
      <dgm:spPr/>
      <dgm:t>
        <a:bodyPr/>
        <a:lstStyle/>
        <a:p>
          <a:endParaRPr lang="en-US">
            <a:solidFill>
              <a:srgbClr val="000000"/>
            </a:solidFill>
          </a:endParaRPr>
        </a:p>
      </dgm:t>
    </dgm:pt>
    <dgm:pt modelId="{B153BFDF-F7B6-E948-9671-D5FC7FCDAD79}" type="sibTrans" cxnId="{6CE163BD-FA61-3044-88ED-4923466F1E9F}">
      <dgm:prSet/>
      <dgm:spPr/>
      <dgm:t>
        <a:bodyPr/>
        <a:lstStyle/>
        <a:p>
          <a:endParaRPr lang="en-US">
            <a:solidFill>
              <a:srgbClr val="000000"/>
            </a:solidFill>
          </a:endParaRPr>
        </a:p>
      </dgm:t>
    </dgm:pt>
    <dgm:pt modelId="{1CED51D2-732A-1A40-BA08-1C4DE3246AA8}">
      <dgm:prSet phldrT="[Text]" custT="1"/>
      <dgm:spPr>
        <a:solidFill>
          <a:srgbClr val="FFFF00"/>
        </a:solidFill>
        <a:ln>
          <a:solidFill>
            <a:srgbClr val="92D050"/>
          </a:solidFill>
        </a:ln>
      </dgm:spPr>
      <dgm:t>
        <a:bodyPr/>
        <a:lstStyle/>
        <a:p>
          <a:r>
            <a:rPr lang="en-US" sz="1400" b="1" dirty="0">
              <a:solidFill>
                <a:srgbClr val="000000"/>
              </a:solidFill>
            </a:rPr>
            <a:t>YOURSELF</a:t>
          </a:r>
        </a:p>
      </dgm:t>
    </dgm:pt>
    <dgm:pt modelId="{8B49F6D3-26C6-AF4E-9855-C61698AFD0CA}" type="parTrans" cxnId="{720C12C6-A8DC-944D-AAD8-3D592C0D3A3E}">
      <dgm:prSet/>
      <dgm:spPr/>
      <dgm:t>
        <a:bodyPr/>
        <a:lstStyle/>
        <a:p>
          <a:endParaRPr lang="en-US">
            <a:solidFill>
              <a:srgbClr val="000000"/>
            </a:solidFill>
          </a:endParaRPr>
        </a:p>
      </dgm:t>
    </dgm:pt>
    <dgm:pt modelId="{3ADD9DCB-2EE4-DD46-85F3-C7AAC6D1C7FF}" type="sibTrans" cxnId="{720C12C6-A8DC-944D-AAD8-3D592C0D3A3E}">
      <dgm:prSet/>
      <dgm:spPr/>
      <dgm:t>
        <a:bodyPr/>
        <a:lstStyle/>
        <a:p>
          <a:endParaRPr lang="en-US">
            <a:solidFill>
              <a:srgbClr val="000000"/>
            </a:solidFill>
          </a:endParaRPr>
        </a:p>
      </dgm:t>
    </dgm:pt>
    <dgm:pt modelId="{F4E10D3E-2B52-EF49-8D7C-B2C4CB846A6D}">
      <dgm:prSet phldrT="[Text]" custT="1"/>
      <dgm:spPr/>
      <dgm:t>
        <a:bodyPr/>
        <a:lstStyle/>
        <a:p>
          <a:r>
            <a:rPr lang="en-US" sz="1400" dirty="0">
              <a:solidFill>
                <a:srgbClr val="000000"/>
              </a:solidFill>
            </a:rPr>
            <a:t>EGO</a:t>
          </a:r>
        </a:p>
      </dgm:t>
    </dgm:pt>
    <dgm:pt modelId="{88F1A328-0E88-4E4C-9AD2-CFD3251B1599}" type="parTrans" cxnId="{D2D4F7FD-A78A-034D-A0F3-F70A0E9E0058}">
      <dgm:prSet/>
      <dgm:spPr/>
      <dgm:t>
        <a:bodyPr/>
        <a:lstStyle/>
        <a:p>
          <a:endParaRPr lang="en-US">
            <a:solidFill>
              <a:srgbClr val="000000"/>
            </a:solidFill>
          </a:endParaRPr>
        </a:p>
      </dgm:t>
    </dgm:pt>
    <dgm:pt modelId="{5581D457-8C1A-AC4A-ADFE-3CAA30E1390A}" type="sibTrans" cxnId="{D2D4F7FD-A78A-034D-A0F3-F70A0E9E0058}">
      <dgm:prSet/>
      <dgm:spPr/>
      <dgm:t>
        <a:bodyPr/>
        <a:lstStyle/>
        <a:p>
          <a:endParaRPr lang="en-US">
            <a:solidFill>
              <a:srgbClr val="000000"/>
            </a:solidFill>
          </a:endParaRPr>
        </a:p>
      </dgm:t>
    </dgm:pt>
    <dgm:pt modelId="{B6AE73EC-A059-B444-B8F6-A52560CFD1CB}">
      <dgm:prSet phldrT="[Text]" custT="1"/>
      <dgm:spPr/>
      <dgm:t>
        <a:bodyPr/>
        <a:lstStyle/>
        <a:p>
          <a:r>
            <a:rPr lang="en-US" sz="1600" dirty="0">
              <a:solidFill>
                <a:srgbClr val="000000"/>
              </a:solidFill>
            </a:rPr>
            <a:t>Good</a:t>
          </a:r>
        </a:p>
        <a:p>
          <a:r>
            <a:rPr lang="en-US" sz="1600" dirty="0">
              <a:solidFill>
                <a:srgbClr val="000000"/>
              </a:solidFill>
            </a:rPr>
            <a:t>intentions</a:t>
          </a:r>
        </a:p>
      </dgm:t>
    </dgm:pt>
    <dgm:pt modelId="{60BED978-38E9-004D-93C6-B91AA48AB4E1}" type="parTrans" cxnId="{442A47B5-1ED1-1242-AB61-F9C4147362E0}">
      <dgm:prSet/>
      <dgm:spPr/>
      <dgm:t>
        <a:bodyPr/>
        <a:lstStyle/>
        <a:p>
          <a:endParaRPr lang="en-US">
            <a:solidFill>
              <a:srgbClr val="000000"/>
            </a:solidFill>
          </a:endParaRPr>
        </a:p>
      </dgm:t>
    </dgm:pt>
    <dgm:pt modelId="{7CC62826-C400-3241-A755-2C35026C4779}" type="sibTrans" cxnId="{442A47B5-1ED1-1242-AB61-F9C4147362E0}">
      <dgm:prSet/>
      <dgm:spPr/>
      <dgm:t>
        <a:bodyPr/>
        <a:lstStyle/>
        <a:p>
          <a:endParaRPr lang="en-US">
            <a:solidFill>
              <a:srgbClr val="000000"/>
            </a:solidFill>
          </a:endParaRPr>
        </a:p>
      </dgm:t>
    </dgm:pt>
    <dgm:pt modelId="{EFBB4BD3-1F7D-6E49-8677-1CC9551BE215}">
      <dgm:prSet custT="1"/>
      <dgm:spPr/>
      <dgm:t>
        <a:bodyPr/>
        <a:lstStyle/>
        <a:p>
          <a:r>
            <a:rPr lang="en-US" sz="1600" b="0" dirty="0">
              <a:solidFill>
                <a:srgbClr val="000000"/>
              </a:solidFill>
            </a:rPr>
            <a:t>Savior</a:t>
          </a:r>
        </a:p>
        <a:p>
          <a:r>
            <a:rPr lang="en-US" sz="1600" b="0" dirty="0">
              <a:solidFill>
                <a:srgbClr val="000000"/>
              </a:solidFill>
            </a:rPr>
            <a:t>Complex</a:t>
          </a:r>
        </a:p>
      </dgm:t>
    </dgm:pt>
    <dgm:pt modelId="{2DEB6609-8427-BF49-8C79-46348C506BA1}" type="parTrans" cxnId="{5D66E8C4-9E17-1B41-8F6A-ACC3FDB79134}">
      <dgm:prSet/>
      <dgm:spPr/>
      <dgm:t>
        <a:bodyPr/>
        <a:lstStyle/>
        <a:p>
          <a:endParaRPr lang="en-US">
            <a:solidFill>
              <a:srgbClr val="000000"/>
            </a:solidFill>
          </a:endParaRPr>
        </a:p>
      </dgm:t>
    </dgm:pt>
    <dgm:pt modelId="{579953A3-EF7F-5746-98FB-EDC1345AB08E}" type="sibTrans" cxnId="{5D66E8C4-9E17-1B41-8F6A-ACC3FDB79134}">
      <dgm:prSet/>
      <dgm:spPr/>
      <dgm:t>
        <a:bodyPr/>
        <a:lstStyle/>
        <a:p>
          <a:endParaRPr lang="en-US">
            <a:solidFill>
              <a:srgbClr val="000000"/>
            </a:solidFill>
          </a:endParaRPr>
        </a:p>
      </dgm:t>
    </dgm:pt>
    <dgm:pt modelId="{1CD4FBF4-C2F3-7F44-8C7E-6B619455E56D}">
      <dgm:prSet/>
      <dgm:spPr/>
      <dgm:t>
        <a:bodyPr/>
        <a:lstStyle/>
        <a:p>
          <a:r>
            <a:rPr lang="en-US" dirty="0">
              <a:solidFill>
                <a:srgbClr val="000000"/>
              </a:solidFill>
            </a:rPr>
            <a:t>Affects</a:t>
          </a:r>
        </a:p>
        <a:p>
          <a:r>
            <a:rPr lang="en-US" dirty="0">
              <a:solidFill>
                <a:srgbClr val="000000"/>
              </a:solidFill>
            </a:rPr>
            <a:t>Expectations</a:t>
          </a:r>
        </a:p>
      </dgm:t>
    </dgm:pt>
    <dgm:pt modelId="{9B9F578D-A4CC-DA4F-8B7E-641893F9A915}" type="parTrans" cxnId="{B322E837-727D-5949-B9C4-23848A2B4376}">
      <dgm:prSet/>
      <dgm:spPr/>
      <dgm:t>
        <a:bodyPr/>
        <a:lstStyle/>
        <a:p>
          <a:endParaRPr lang="en-US">
            <a:solidFill>
              <a:srgbClr val="000000"/>
            </a:solidFill>
          </a:endParaRPr>
        </a:p>
      </dgm:t>
    </dgm:pt>
    <dgm:pt modelId="{EE008B10-5C39-D345-A9F2-B156C495DA12}" type="sibTrans" cxnId="{B322E837-727D-5949-B9C4-23848A2B4376}">
      <dgm:prSet/>
      <dgm:spPr/>
      <dgm:t>
        <a:bodyPr/>
        <a:lstStyle/>
        <a:p>
          <a:endParaRPr lang="en-US">
            <a:solidFill>
              <a:srgbClr val="000000"/>
            </a:solidFill>
          </a:endParaRPr>
        </a:p>
      </dgm:t>
    </dgm:pt>
    <dgm:pt modelId="{1FE640F5-9B3B-6148-9FB6-40489A9F9BDB}">
      <dgm:prSet/>
      <dgm:spPr/>
      <dgm:t>
        <a:bodyPr/>
        <a:lstStyle/>
        <a:p>
          <a:r>
            <a:rPr lang="en-US" dirty="0">
              <a:solidFill>
                <a:schemeClr val="tx1"/>
              </a:solidFill>
            </a:rPr>
            <a:t>Affects </a:t>
          </a:r>
        </a:p>
        <a:p>
          <a:r>
            <a:rPr lang="en-US" dirty="0">
              <a:solidFill>
                <a:schemeClr val="tx1"/>
              </a:solidFill>
            </a:rPr>
            <a:t>Goals</a:t>
          </a:r>
        </a:p>
      </dgm:t>
    </dgm:pt>
    <dgm:pt modelId="{E1A54DE9-237C-C24E-8164-B134A058FCE5}" type="parTrans" cxnId="{DFCE1CDE-B74D-3B4A-A889-3F645A9FC776}">
      <dgm:prSet/>
      <dgm:spPr/>
      <dgm:t>
        <a:bodyPr/>
        <a:lstStyle/>
        <a:p>
          <a:endParaRPr lang="en-US"/>
        </a:p>
      </dgm:t>
    </dgm:pt>
    <dgm:pt modelId="{87D1D08A-2FAF-EC41-880A-43645F4890DB}" type="sibTrans" cxnId="{DFCE1CDE-B74D-3B4A-A889-3F645A9FC776}">
      <dgm:prSet/>
      <dgm:spPr/>
      <dgm:t>
        <a:bodyPr/>
        <a:lstStyle/>
        <a:p>
          <a:endParaRPr lang="en-US"/>
        </a:p>
      </dgm:t>
    </dgm:pt>
    <dgm:pt modelId="{16B69434-1226-0543-A4BE-616F2D7F4323}" type="pres">
      <dgm:prSet presAssocID="{81446137-D461-B54A-AE73-CFDD61312917}" presName="Name0" presStyleCnt="0">
        <dgm:presLayoutVars>
          <dgm:chMax val="1"/>
          <dgm:dir/>
          <dgm:animLvl val="ctr"/>
          <dgm:resizeHandles val="exact"/>
        </dgm:presLayoutVars>
      </dgm:prSet>
      <dgm:spPr/>
    </dgm:pt>
    <dgm:pt modelId="{7B362427-35D6-0D4F-AC56-EE72A8620CBF}" type="pres">
      <dgm:prSet presAssocID="{1F279174-D1F9-6044-909F-8C6FFB2E46D0}" presName="centerShape" presStyleLbl="node0" presStyleIdx="0" presStyleCnt="1" custScaleX="109171" custScaleY="77780" custLinFactNeighborX="-9961" custLinFactNeighborY="-1528"/>
      <dgm:spPr/>
    </dgm:pt>
    <dgm:pt modelId="{ED3F54E1-4927-DE4B-8E3C-ECE9462E459F}" type="pres">
      <dgm:prSet presAssocID="{1CED51D2-732A-1A40-BA08-1C4DE3246AA8}" presName="node" presStyleLbl="node1" presStyleIdx="0" presStyleCnt="6" custScaleX="97530" custScaleY="95886" custRadScaleRad="90026" custRadScaleInc="51412">
        <dgm:presLayoutVars>
          <dgm:bulletEnabled val="1"/>
        </dgm:presLayoutVars>
      </dgm:prSet>
      <dgm:spPr/>
    </dgm:pt>
    <dgm:pt modelId="{DFA4653A-2EA0-D14F-9357-3883F9646216}" type="pres">
      <dgm:prSet presAssocID="{1CED51D2-732A-1A40-BA08-1C4DE3246AA8}" presName="dummy" presStyleCnt="0"/>
      <dgm:spPr/>
    </dgm:pt>
    <dgm:pt modelId="{B3D05B4C-05EE-B346-B297-A0535C0C491B}" type="pres">
      <dgm:prSet presAssocID="{3ADD9DCB-2EE4-DD46-85F3-C7AAC6D1C7FF}" presName="sibTrans" presStyleLbl="sibTrans2D1" presStyleIdx="0" presStyleCnt="6"/>
      <dgm:spPr/>
    </dgm:pt>
    <dgm:pt modelId="{39684741-B784-F749-94B1-CED3A89A8E5E}" type="pres">
      <dgm:prSet presAssocID="{F4E10D3E-2B52-EF49-8D7C-B2C4CB846A6D}" presName="node" presStyleLbl="node1" presStyleIdx="1" presStyleCnt="6" custRadScaleRad="90434" custRadScaleInc="44268">
        <dgm:presLayoutVars>
          <dgm:bulletEnabled val="1"/>
        </dgm:presLayoutVars>
      </dgm:prSet>
      <dgm:spPr/>
    </dgm:pt>
    <dgm:pt modelId="{D6E73CF0-D1A5-C84F-B758-241D8C522685}" type="pres">
      <dgm:prSet presAssocID="{F4E10D3E-2B52-EF49-8D7C-B2C4CB846A6D}" presName="dummy" presStyleCnt="0"/>
      <dgm:spPr/>
    </dgm:pt>
    <dgm:pt modelId="{B82372F8-5E9F-9843-98C4-BFBB4E9F43F0}" type="pres">
      <dgm:prSet presAssocID="{5581D457-8C1A-AC4A-ADFE-3CAA30E1390A}" presName="sibTrans" presStyleLbl="sibTrans2D1" presStyleIdx="1" presStyleCnt="6"/>
      <dgm:spPr/>
    </dgm:pt>
    <dgm:pt modelId="{57BC808F-6796-AE46-BF20-0D8ACFEC939F}" type="pres">
      <dgm:prSet presAssocID="{B6AE73EC-A059-B444-B8F6-A52560CFD1CB}" presName="node" presStyleLbl="node1" presStyleIdx="2" presStyleCnt="6" custRadScaleRad="99514" custRadScaleInc="16046">
        <dgm:presLayoutVars>
          <dgm:bulletEnabled val="1"/>
        </dgm:presLayoutVars>
      </dgm:prSet>
      <dgm:spPr/>
    </dgm:pt>
    <dgm:pt modelId="{9A33702F-95C8-0A43-A899-C0CBE7B2AE57}" type="pres">
      <dgm:prSet presAssocID="{B6AE73EC-A059-B444-B8F6-A52560CFD1CB}" presName="dummy" presStyleCnt="0"/>
      <dgm:spPr/>
    </dgm:pt>
    <dgm:pt modelId="{D13EB096-528B-F748-90FA-9B8C0624FD7D}" type="pres">
      <dgm:prSet presAssocID="{7CC62826-C400-3241-A755-2C35026C4779}" presName="sibTrans" presStyleLbl="sibTrans2D1" presStyleIdx="2" presStyleCnt="6" custAng="0"/>
      <dgm:spPr/>
    </dgm:pt>
    <dgm:pt modelId="{74C07E93-479A-8E4C-87DF-9AD5088510BE}" type="pres">
      <dgm:prSet presAssocID="{EFBB4BD3-1F7D-6E49-8677-1CC9551BE215}" presName="node" presStyleLbl="node1" presStyleIdx="3" presStyleCnt="6" custRadScaleRad="94761" custRadScaleInc="-9755">
        <dgm:presLayoutVars>
          <dgm:bulletEnabled val="1"/>
        </dgm:presLayoutVars>
      </dgm:prSet>
      <dgm:spPr/>
    </dgm:pt>
    <dgm:pt modelId="{C0AF0F1B-135C-F944-B444-FE2677D40D30}" type="pres">
      <dgm:prSet presAssocID="{EFBB4BD3-1F7D-6E49-8677-1CC9551BE215}" presName="dummy" presStyleCnt="0"/>
      <dgm:spPr/>
    </dgm:pt>
    <dgm:pt modelId="{9D8347B1-1E54-A440-98EF-328F2A516940}" type="pres">
      <dgm:prSet presAssocID="{579953A3-EF7F-5746-98FB-EDC1345AB08E}" presName="sibTrans" presStyleLbl="sibTrans2D1" presStyleIdx="3" presStyleCnt="6"/>
      <dgm:spPr/>
    </dgm:pt>
    <dgm:pt modelId="{E06B8DE2-9E88-C045-8A7A-792E8497984A}" type="pres">
      <dgm:prSet presAssocID="{1CD4FBF4-C2F3-7F44-8C7E-6B619455E56D}" presName="node" presStyleLbl="node1" presStyleIdx="4" presStyleCnt="6" custRadScaleRad="112906" custRadScaleInc="-47746">
        <dgm:presLayoutVars>
          <dgm:bulletEnabled val="1"/>
        </dgm:presLayoutVars>
      </dgm:prSet>
      <dgm:spPr/>
    </dgm:pt>
    <dgm:pt modelId="{43EEB6C3-C865-EC4A-B79D-ECB1EA9B6709}" type="pres">
      <dgm:prSet presAssocID="{1CD4FBF4-C2F3-7F44-8C7E-6B619455E56D}" presName="dummy" presStyleCnt="0"/>
      <dgm:spPr/>
    </dgm:pt>
    <dgm:pt modelId="{0D44B783-51D8-7346-988C-A9858091F41E}" type="pres">
      <dgm:prSet presAssocID="{EE008B10-5C39-D345-A9F2-B156C495DA12}" presName="sibTrans" presStyleLbl="sibTrans2D1" presStyleIdx="4" presStyleCnt="6"/>
      <dgm:spPr/>
    </dgm:pt>
    <dgm:pt modelId="{FE68FD90-8ADC-7A48-ADD5-0CA4B9765DBD}" type="pres">
      <dgm:prSet presAssocID="{1FE640F5-9B3B-6148-9FB6-40489A9F9BDB}" presName="node" presStyleLbl="node1" presStyleIdx="5" presStyleCnt="6" custRadScaleRad="127909" custRadScaleInc="-114698">
        <dgm:presLayoutVars>
          <dgm:bulletEnabled val="1"/>
        </dgm:presLayoutVars>
      </dgm:prSet>
      <dgm:spPr/>
    </dgm:pt>
    <dgm:pt modelId="{9428F662-A221-3B45-81F3-0942550DCDF7}" type="pres">
      <dgm:prSet presAssocID="{1FE640F5-9B3B-6148-9FB6-40489A9F9BDB}" presName="dummy" presStyleCnt="0"/>
      <dgm:spPr/>
    </dgm:pt>
    <dgm:pt modelId="{309BF68D-9C4E-8847-ADBA-48B476B06FB9}" type="pres">
      <dgm:prSet presAssocID="{87D1D08A-2FAF-EC41-880A-43645F4890DB}" presName="sibTrans" presStyleLbl="sibTrans2D1" presStyleIdx="5" presStyleCnt="6"/>
      <dgm:spPr/>
    </dgm:pt>
  </dgm:ptLst>
  <dgm:cxnLst>
    <dgm:cxn modelId="{C1F84811-3996-EB44-92DA-DFCBCAD50D0F}" type="presOf" srcId="{1CED51D2-732A-1A40-BA08-1C4DE3246AA8}" destId="{ED3F54E1-4927-DE4B-8E3C-ECE9462E459F}" srcOrd="0" destOrd="0" presId="urn:microsoft.com/office/officeart/2005/8/layout/radial6"/>
    <dgm:cxn modelId="{AF9F3B12-F3DE-3845-BAB9-E7E53CB74069}" type="presOf" srcId="{B6AE73EC-A059-B444-B8F6-A52560CFD1CB}" destId="{57BC808F-6796-AE46-BF20-0D8ACFEC939F}" srcOrd="0" destOrd="0" presId="urn:microsoft.com/office/officeart/2005/8/layout/radial6"/>
    <dgm:cxn modelId="{78F06D2E-A794-794E-BA24-6335C4191FB9}" type="presOf" srcId="{7CC62826-C400-3241-A755-2C35026C4779}" destId="{D13EB096-528B-F748-90FA-9B8C0624FD7D}" srcOrd="0" destOrd="0" presId="urn:microsoft.com/office/officeart/2005/8/layout/radial6"/>
    <dgm:cxn modelId="{B322E837-727D-5949-B9C4-23848A2B4376}" srcId="{1F279174-D1F9-6044-909F-8C6FFB2E46D0}" destId="{1CD4FBF4-C2F3-7F44-8C7E-6B619455E56D}" srcOrd="4" destOrd="0" parTransId="{9B9F578D-A4CC-DA4F-8B7E-641893F9A915}" sibTransId="{EE008B10-5C39-D345-A9F2-B156C495DA12}"/>
    <dgm:cxn modelId="{CD749E59-98C9-5144-A4C6-A6249CD9B992}" type="presOf" srcId="{3ADD9DCB-2EE4-DD46-85F3-C7AAC6D1C7FF}" destId="{B3D05B4C-05EE-B346-B297-A0535C0C491B}" srcOrd="0" destOrd="0" presId="urn:microsoft.com/office/officeart/2005/8/layout/radial6"/>
    <dgm:cxn modelId="{CE95125D-C989-7E40-AA83-34B4FC7FADDD}" type="presOf" srcId="{F4E10D3E-2B52-EF49-8D7C-B2C4CB846A6D}" destId="{39684741-B784-F749-94B1-CED3A89A8E5E}" srcOrd="0" destOrd="0" presId="urn:microsoft.com/office/officeart/2005/8/layout/radial6"/>
    <dgm:cxn modelId="{69433A5E-7A0E-9B41-9C6E-603CF5967107}" type="presOf" srcId="{1F279174-D1F9-6044-909F-8C6FFB2E46D0}" destId="{7B362427-35D6-0D4F-AC56-EE72A8620CBF}" srcOrd="0" destOrd="0" presId="urn:microsoft.com/office/officeart/2005/8/layout/radial6"/>
    <dgm:cxn modelId="{000B8360-09B7-E24B-80AA-D0D9220BEE2A}" type="presOf" srcId="{1CD4FBF4-C2F3-7F44-8C7E-6B619455E56D}" destId="{E06B8DE2-9E88-C045-8A7A-792E8497984A}" srcOrd="0" destOrd="0" presId="urn:microsoft.com/office/officeart/2005/8/layout/radial6"/>
    <dgm:cxn modelId="{4629CE7A-87F6-9C46-8CE8-92087CCE6680}" type="presOf" srcId="{EFBB4BD3-1F7D-6E49-8677-1CC9551BE215}" destId="{74C07E93-479A-8E4C-87DF-9AD5088510BE}" srcOrd="0" destOrd="0" presId="urn:microsoft.com/office/officeart/2005/8/layout/radial6"/>
    <dgm:cxn modelId="{E8CC788A-AD18-9747-8155-807AC137FC8D}" type="presOf" srcId="{579953A3-EF7F-5746-98FB-EDC1345AB08E}" destId="{9D8347B1-1E54-A440-98EF-328F2A516940}" srcOrd="0" destOrd="0" presId="urn:microsoft.com/office/officeart/2005/8/layout/radial6"/>
    <dgm:cxn modelId="{84C45E9E-968B-3F40-B544-AA2E511CEECA}" type="presOf" srcId="{87D1D08A-2FAF-EC41-880A-43645F4890DB}" destId="{309BF68D-9C4E-8847-ADBA-48B476B06FB9}" srcOrd="0" destOrd="0" presId="urn:microsoft.com/office/officeart/2005/8/layout/radial6"/>
    <dgm:cxn modelId="{442A47B5-1ED1-1242-AB61-F9C4147362E0}" srcId="{1F279174-D1F9-6044-909F-8C6FFB2E46D0}" destId="{B6AE73EC-A059-B444-B8F6-A52560CFD1CB}" srcOrd="2" destOrd="0" parTransId="{60BED978-38E9-004D-93C6-B91AA48AB4E1}" sibTransId="{7CC62826-C400-3241-A755-2C35026C4779}"/>
    <dgm:cxn modelId="{4B7358B7-295B-9A47-ADC1-66EC15AB28D9}" type="presOf" srcId="{1FE640F5-9B3B-6148-9FB6-40489A9F9BDB}" destId="{FE68FD90-8ADC-7A48-ADD5-0CA4B9765DBD}" srcOrd="0" destOrd="0" presId="urn:microsoft.com/office/officeart/2005/8/layout/radial6"/>
    <dgm:cxn modelId="{6CE163BD-FA61-3044-88ED-4923466F1E9F}" srcId="{81446137-D461-B54A-AE73-CFDD61312917}" destId="{1F279174-D1F9-6044-909F-8C6FFB2E46D0}" srcOrd="0" destOrd="0" parTransId="{942661E9-E942-BD40-8784-103A4D44C34E}" sibTransId="{B153BFDF-F7B6-E948-9671-D5FC7FCDAD79}"/>
    <dgm:cxn modelId="{5D66E8C4-9E17-1B41-8F6A-ACC3FDB79134}" srcId="{1F279174-D1F9-6044-909F-8C6FFB2E46D0}" destId="{EFBB4BD3-1F7D-6E49-8677-1CC9551BE215}" srcOrd="3" destOrd="0" parTransId="{2DEB6609-8427-BF49-8C79-46348C506BA1}" sibTransId="{579953A3-EF7F-5746-98FB-EDC1345AB08E}"/>
    <dgm:cxn modelId="{720C12C6-A8DC-944D-AAD8-3D592C0D3A3E}" srcId="{1F279174-D1F9-6044-909F-8C6FFB2E46D0}" destId="{1CED51D2-732A-1A40-BA08-1C4DE3246AA8}" srcOrd="0" destOrd="0" parTransId="{8B49F6D3-26C6-AF4E-9855-C61698AFD0CA}" sibTransId="{3ADD9DCB-2EE4-DD46-85F3-C7AAC6D1C7FF}"/>
    <dgm:cxn modelId="{28E118D2-D93C-D94D-A951-419D110108CD}" type="presOf" srcId="{81446137-D461-B54A-AE73-CFDD61312917}" destId="{16B69434-1226-0543-A4BE-616F2D7F4323}" srcOrd="0" destOrd="0" presId="urn:microsoft.com/office/officeart/2005/8/layout/radial6"/>
    <dgm:cxn modelId="{39D1EAD5-CFA2-A542-ABD0-FAE015712877}" type="presOf" srcId="{5581D457-8C1A-AC4A-ADFE-3CAA30E1390A}" destId="{B82372F8-5E9F-9843-98C4-BFBB4E9F43F0}" srcOrd="0" destOrd="0" presId="urn:microsoft.com/office/officeart/2005/8/layout/radial6"/>
    <dgm:cxn modelId="{DFCE1CDE-B74D-3B4A-A889-3F645A9FC776}" srcId="{1F279174-D1F9-6044-909F-8C6FFB2E46D0}" destId="{1FE640F5-9B3B-6148-9FB6-40489A9F9BDB}" srcOrd="5" destOrd="0" parTransId="{E1A54DE9-237C-C24E-8164-B134A058FCE5}" sibTransId="{87D1D08A-2FAF-EC41-880A-43645F4890DB}"/>
    <dgm:cxn modelId="{9EFDD6ED-D918-A746-BDBC-EB9F82F53820}" type="presOf" srcId="{EE008B10-5C39-D345-A9F2-B156C495DA12}" destId="{0D44B783-51D8-7346-988C-A9858091F41E}" srcOrd="0" destOrd="0" presId="urn:microsoft.com/office/officeart/2005/8/layout/radial6"/>
    <dgm:cxn modelId="{D2D4F7FD-A78A-034D-A0F3-F70A0E9E0058}" srcId="{1F279174-D1F9-6044-909F-8C6FFB2E46D0}" destId="{F4E10D3E-2B52-EF49-8D7C-B2C4CB846A6D}" srcOrd="1" destOrd="0" parTransId="{88F1A328-0E88-4E4C-9AD2-CFD3251B1599}" sibTransId="{5581D457-8C1A-AC4A-ADFE-3CAA30E1390A}"/>
    <dgm:cxn modelId="{6ADDE081-B539-144F-A6CC-1C81B30A3AED}" type="presParOf" srcId="{16B69434-1226-0543-A4BE-616F2D7F4323}" destId="{7B362427-35D6-0D4F-AC56-EE72A8620CBF}" srcOrd="0" destOrd="0" presId="urn:microsoft.com/office/officeart/2005/8/layout/radial6"/>
    <dgm:cxn modelId="{7FFE2AE9-78EC-1E48-BF6B-8F830ACB8156}" type="presParOf" srcId="{16B69434-1226-0543-A4BE-616F2D7F4323}" destId="{ED3F54E1-4927-DE4B-8E3C-ECE9462E459F}" srcOrd="1" destOrd="0" presId="urn:microsoft.com/office/officeart/2005/8/layout/radial6"/>
    <dgm:cxn modelId="{B2A1D09D-AD43-7343-8DFC-B81B81667B26}" type="presParOf" srcId="{16B69434-1226-0543-A4BE-616F2D7F4323}" destId="{DFA4653A-2EA0-D14F-9357-3883F9646216}" srcOrd="2" destOrd="0" presId="urn:microsoft.com/office/officeart/2005/8/layout/radial6"/>
    <dgm:cxn modelId="{4C5120A8-BAE5-6B4A-91AE-F07C6DF613C7}" type="presParOf" srcId="{16B69434-1226-0543-A4BE-616F2D7F4323}" destId="{B3D05B4C-05EE-B346-B297-A0535C0C491B}" srcOrd="3" destOrd="0" presId="urn:microsoft.com/office/officeart/2005/8/layout/radial6"/>
    <dgm:cxn modelId="{659A36A4-E8D4-8F49-B7B3-06A1A09DAA6B}" type="presParOf" srcId="{16B69434-1226-0543-A4BE-616F2D7F4323}" destId="{39684741-B784-F749-94B1-CED3A89A8E5E}" srcOrd="4" destOrd="0" presId="urn:microsoft.com/office/officeart/2005/8/layout/radial6"/>
    <dgm:cxn modelId="{9A562E28-3F18-ED48-97BC-D40ADE26D832}" type="presParOf" srcId="{16B69434-1226-0543-A4BE-616F2D7F4323}" destId="{D6E73CF0-D1A5-C84F-B758-241D8C522685}" srcOrd="5" destOrd="0" presId="urn:microsoft.com/office/officeart/2005/8/layout/radial6"/>
    <dgm:cxn modelId="{D08E245F-B9CE-1643-BC43-3BC3AE9AA00D}" type="presParOf" srcId="{16B69434-1226-0543-A4BE-616F2D7F4323}" destId="{B82372F8-5E9F-9843-98C4-BFBB4E9F43F0}" srcOrd="6" destOrd="0" presId="urn:microsoft.com/office/officeart/2005/8/layout/radial6"/>
    <dgm:cxn modelId="{F6470A3E-0EA6-FB40-9BB8-2B29B1D19356}" type="presParOf" srcId="{16B69434-1226-0543-A4BE-616F2D7F4323}" destId="{57BC808F-6796-AE46-BF20-0D8ACFEC939F}" srcOrd="7" destOrd="0" presId="urn:microsoft.com/office/officeart/2005/8/layout/radial6"/>
    <dgm:cxn modelId="{326F6229-3640-9040-B1DB-A72C08CD8801}" type="presParOf" srcId="{16B69434-1226-0543-A4BE-616F2D7F4323}" destId="{9A33702F-95C8-0A43-A899-C0CBE7B2AE57}" srcOrd="8" destOrd="0" presId="urn:microsoft.com/office/officeart/2005/8/layout/radial6"/>
    <dgm:cxn modelId="{0E532EB8-AC0E-054D-9466-21CC11B4282C}" type="presParOf" srcId="{16B69434-1226-0543-A4BE-616F2D7F4323}" destId="{D13EB096-528B-F748-90FA-9B8C0624FD7D}" srcOrd="9" destOrd="0" presId="urn:microsoft.com/office/officeart/2005/8/layout/radial6"/>
    <dgm:cxn modelId="{C5135FAA-7A17-A849-99A1-458E4CFB3874}" type="presParOf" srcId="{16B69434-1226-0543-A4BE-616F2D7F4323}" destId="{74C07E93-479A-8E4C-87DF-9AD5088510BE}" srcOrd="10" destOrd="0" presId="urn:microsoft.com/office/officeart/2005/8/layout/radial6"/>
    <dgm:cxn modelId="{040BA19C-3E52-F742-B433-52FA8C343BFA}" type="presParOf" srcId="{16B69434-1226-0543-A4BE-616F2D7F4323}" destId="{C0AF0F1B-135C-F944-B444-FE2677D40D30}" srcOrd="11" destOrd="0" presId="urn:microsoft.com/office/officeart/2005/8/layout/radial6"/>
    <dgm:cxn modelId="{53471D15-9EF2-8C47-AFE5-FA4B3856E99A}" type="presParOf" srcId="{16B69434-1226-0543-A4BE-616F2D7F4323}" destId="{9D8347B1-1E54-A440-98EF-328F2A516940}" srcOrd="12" destOrd="0" presId="urn:microsoft.com/office/officeart/2005/8/layout/radial6"/>
    <dgm:cxn modelId="{EB95E6F4-9610-DE4C-9EDA-74827D21E86B}" type="presParOf" srcId="{16B69434-1226-0543-A4BE-616F2D7F4323}" destId="{E06B8DE2-9E88-C045-8A7A-792E8497984A}" srcOrd="13" destOrd="0" presId="urn:microsoft.com/office/officeart/2005/8/layout/radial6"/>
    <dgm:cxn modelId="{EAD9BC40-FFE3-634E-A1FD-007D0F56025E}" type="presParOf" srcId="{16B69434-1226-0543-A4BE-616F2D7F4323}" destId="{43EEB6C3-C865-EC4A-B79D-ECB1EA9B6709}" srcOrd="14" destOrd="0" presId="urn:microsoft.com/office/officeart/2005/8/layout/radial6"/>
    <dgm:cxn modelId="{7A106218-4C2A-7D48-9987-A4F8F4956660}" type="presParOf" srcId="{16B69434-1226-0543-A4BE-616F2D7F4323}" destId="{0D44B783-51D8-7346-988C-A9858091F41E}" srcOrd="15" destOrd="0" presId="urn:microsoft.com/office/officeart/2005/8/layout/radial6"/>
    <dgm:cxn modelId="{5A731430-35F5-D344-B96B-560143700A76}" type="presParOf" srcId="{16B69434-1226-0543-A4BE-616F2D7F4323}" destId="{FE68FD90-8ADC-7A48-ADD5-0CA4B9765DBD}" srcOrd="16" destOrd="0" presId="urn:microsoft.com/office/officeart/2005/8/layout/radial6"/>
    <dgm:cxn modelId="{2E92B6A8-298D-2D43-875B-2F77103D38D8}" type="presParOf" srcId="{16B69434-1226-0543-A4BE-616F2D7F4323}" destId="{9428F662-A221-3B45-81F3-0942550DCDF7}" srcOrd="17" destOrd="0" presId="urn:microsoft.com/office/officeart/2005/8/layout/radial6"/>
    <dgm:cxn modelId="{5E685956-E4FE-134C-9857-8CDA162229DD}" type="presParOf" srcId="{16B69434-1226-0543-A4BE-616F2D7F4323}" destId="{309BF68D-9C4E-8847-ADBA-48B476B06FB9}"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BF68D-9C4E-8847-ADBA-48B476B06FB9}">
      <dsp:nvSpPr>
        <dsp:cNvPr id="0" name=""/>
        <dsp:cNvSpPr/>
      </dsp:nvSpPr>
      <dsp:spPr>
        <a:xfrm>
          <a:off x="1486492" y="629697"/>
          <a:ext cx="4252485" cy="4252485"/>
        </a:xfrm>
        <a:prstGeom prst="blockArc">
          <a:avLst>
            <a:gd name="adj1" fmla="val 11378030"/>
            <a:gd name="adj2" fmla="val 17782291"/>
            <a:gd name="adj3" fmla="val 452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D44B783-51D8-7346-988C-A9858091F41E}">
      <dsp:nvSpPr>
        <dsp:cNvPr id="0" name=""/>
        <dsp:cNvSpPr/>
      </dsp:nvSpPr>
      <dsp:spPr>
        <a:xfrm>
          <a:off x="1509957" y="437640"/>
          <a:ext cx="4252485" cy="4252485"/>
        </a:xfrm>
        <a:prstGeom prst="blockArc">
          <a:avLst>
            <a:gd name="adj1" fmla="val 7605285"/>
            <a:gd name="adj2" fmla="val 11057847"/>
            <a:gd name="adj3" fmla="val 452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D8347B1-1E54-A440-98EF-328F2A516940}">
      <dsp:nvSpPr>
        <dsp:cNvPr id="0" name=""/>
        <dsp:cNvSpPr/>
      </dsp:nvSpPr>
      <dsp:spPr>
        <a:xfrm>
          <a:off x="1655113" y="556632"/>
          <a:ext cx="4252485" cy="4252485"/>
        </a:xfrm>
        <a:prstGeom prst="blockArc">
          <a:avLst>
            <a:gd name="adj1" fmla="val 4585865"/>
            <a:gd name="adj2" fmla="val 7915881"/>
            <a:gd name="adj3" fmla="val 452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13EB096-528B-F748-90FA-9B8C0624FD7D}">
      <dsp:nvSpPr>
        <dsp:cNvPr id="0" name=""/>
        <dsp:cNvSpPr/>
      </dsp:nvSpPr>
      <dsp:spPr>
        <a:xfrm>
          <a:off x="2140257" y="498629"/>
          <a:ext cx="4252485" cy="4252485"/>
        </a:xfrm>
        <a:prstGeom prst="blockArc">
          <a:avLst>
            <a:gd name="adj1" fmla="val 2203498"/>
            <a:gd name="adj2" fmla="val 5395991"/>
            <a:gd name="adj3" fmla="val 452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82372F8-5E9F-9843-98C4-BFBB4E9F43F0}">
      <dsp:nvSpPr>
        <dsp:cNvPr id="0" name=""/>
        <dsp:cNvSpPr/>
      </dsp:nvSpPr>
      <dsp:spPr>
        <a:xfrm>
          <a:off x="1946773" y="812731"/>
          <a:ext cx="4252485" cy="4252485"/>
        </a:xfrm>
        <a:prstGeom prst="blockArc">
          <a:avLst>
            <a:gd name="adj1" fmla="val 20093054"/>
            <a:gd name="adj2" fmla="val 1592429"/>
            <a:gd name="adj3" fmla="val 452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3D05B4C-05EE-B346-B297-A0535C0C491B}">
      <dsp:nvSpPr>
        <dsp:cNvPr id="0" name=""/>
        <dsp:cNvSpPr/>
      </dsp:nvSpPr>
      <dsp:spPr>
        <a:xfrm>
          <a:off x="1936970" y="791510"/>
          <a:ext cx="4252485" cy="4252485"/>
        </a:xfrm>
        <a:prstGeom prst="blockArc">
          <a:avLst>
            <a:gd name="adj1" fmla="val 16988721"/>
            <a:gd name="adj2" fmla="val 20131723"/>
            <a:gd name="adj3" fmla="val 452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B362427-35D6-0D4F-AC56-EE72A8620CBF}">
      <dsp:nvSpPr>
        <dsp:cNvPr id="0" name=""/>
        <dsp:cNvSpPr/>
      </dsp:nvSpPr>
      <dsp:spPr>
        <a:xfrm>
          <a:off x="2746333" y="1929325"/>
          <a:ext cx="2083070" cy="1484104"/>
        </a:xfrm>
        <a:prstGeom prst="ellipse">
          <a:avLst/>
        </a:prstGeom>
        <a:solidFill>
          <a:srgbClr val="FFC000"/>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n>
                <a:solidFill>
                  <a:schemeClr val="bg2">
                    <a:lumMod val="10000"/>
                  </a:schemeClr>
                </a:solidFill>
              </a:ln>
              <a:solidFill>
                <a:srgbClr val="FF0000"/>
              </a:solidFill>
            </a:rPr>
            <a:t>Single Narrative Story</a:t>
          </a:r>
        </a:p>
      </dsp:txBody>
      <dsp:txXfrm>
        <a:off x="3051392" y="2146667"/>
        <a:ext cx="1472952" cy="1049420"/>
      </dsp:txXfrm>
    </dsp:sp>
    <dsp:sp modelId="{ED3F54E1-4927-DE4B-8E3C-ECE9462E459F}">
      <dsp:nvSpPr>
        <dsp:cNvPr id="0" name=""/>
        <dsp:cNvSpPr/>
      </dsp:nvSpPr>
      <dsp:spPr>
        <a:xfrm>
          <a:off x="3884499" y="253696"/>
          <a:ext cx="1302665" cy="1280707"/>
        </a:xfrm>
        <a:prstGeom prst="ellipse">
          <a:avLst/>
        </a:prstGeom>
        <a:solidFill>
          <a:srgbClr val="FFFF00"/>
        </a:solidFill>
        <a:ln w="38100" cap="flat" cmpd="sng" algn="ctr">
          <a:solidFill>
            <a:srgbClr val="92D05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YOURSELF</a:t>
          </a:r>
        </a:p>
      </dsp:txBody>
      <dsp:txXfrm>
        <a:off x="4075270" y="441251"/>
        <a:ext cx="921123" cy="905597"/>
      </dsp:txXfrm>
    </dsp:sp>
    <dsp:sp modelId="{39684741-B784-F749-94B1-CED3A89A8E5E}">
      <dsp:nvSpPr>
        <dsp:cNvPr id="0" name=""/>
        <dsp:cNvSpPr/>
      </dsp:nvSpPr>
      <dsp:spPr>
        <a:xfrm>
          <a:off x="5286861" y="1389074"/>
          <a:ext cx="1335656" cy="133565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0000"/>
              </a:solidFill>
            </a:rPr>
            <a:t>EGO</a:t>
          </a:r>
        </a:p>
      </dsp:txBody>
      <dsp:txXfrm>
        <a:off x="5482463" y="1584676"/>
        <a:ext cx="944452" cy="944452"/>
      </dsp:txXfrm>
    </dsp:sp>
    <dsp:sp modelId="{57BC808F-6796-AE46-BF20-0D8ACFEC939F}">
      <dsp:nvSpPr>
        <dsp:cNvPr id="0" name=""/>
        <dsp:cNvSpPr/>
      </dsp:nvSpPr>
      <dsp:spPr>
        <a:xfrm>
          <a:off x="5264348" y="3199729"/>
          <a:ext cx="1335656" cy="133565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000000"/>
              </a:solidFill>
            </a:rPr>
            <a:t>Good</a:t>
          </a:r>
        </a:p>
        <a:p>
          <a:pPr marL="0" lvl="0" indent="0" algn="ctr" defTabSz="711200">
            <a:lnSpc>
              <a:spcPct val="90000"/>
            </a:lnSpc>
            <a:spcBef>
              <a:spcPct val="0"/>
            </a:spcBef>
            <a:spcAft>
              <a:spcPct val="35000"/>
            </a:spcAft>
            <a:buNone/>
          </a:pPr>
          <a:r>
            <a:rPr lang="en-US" sz="1600" kern="1200" dirty="0">
              <a:solidFill>
                <a:srgbClr val="000000"/>
              </a:solidFill>
            </a:rPr>
            <a:t>intentions</a:t>
          </a:r>
        </a:p>
      </dsp:txBody>
      <dsp:txXfrm>
        <a:off x="5459950" y="3395331"/>
        <a:ext cx="944452" cy="944452"/>
      </dsp:txXfrm>
    </dsp:sp>
    <dsp:sp modelId="{74C07E93-479A-8E4C-87DF-9AD5088510BE}">
      <dsp:nvSpPr>
        <dsp:cNvPr id="0" name=""/>
        <dsp:cNvSpPr/>
      </dsp:nvSpPr>
      <dsp:spPr>
        <a:xfrm>
          <a:off x="3601095" y="4035201"/>
          <a:ext cx="1335656" cy="133565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0" kern="1200" dirty="0">
              <a:solidFill>
                <a:srgbClr val="000000"/>
              </a:solidFill>
            </a:rPr>
            <a:t>Savior</a:t>
          </a:r>
        </a:p>
        <a:p>
          <a:pPr marL="0" lvl="0" indent="0" algn="ctr" defTabSz="711200">
            <a:lnSpc>
              <a:spcPct val="90000"/>
            </a:lnSpc>
            <a:spcBef>
              <a:spcPct val="0"/>
            </a:spcBef>
            <a:spcAft>
              <a:spcPct val="35000"/>
            </a:spcAft>
            <a:buNone/>
          </a:pPr>
          <a:r>
            <a:rPr lang="en-US" sz="1600" b="0" kern="1200" dirty="0">
              <a:solidFill>
                <a:srgbClr val="000000"/>
              </a:solidFill>
            </a:rPr>
            <a:t>Complex</a:t>
          </a:r>
        </a:p>
      </dsp:txBody>
      <dsp:txXfrm>
        <a:off x="3796697" y="4230803"/>
        <a:ext cx="944452" cy="944452"/>
      </dsp:txXfrm>
    </dsp:sp>
    <dsp:sp modelId="{E06B8DE2-9E88-C045-8A7A-792E8497984A}">
      <dsp:nvSpPr>
        <dsp:cNvPr id="0" name=""/>
        <dsp:cNvSpPr/>
      </dsp:nvSpPr>
      <dsp:spPr>
        <a:xfrm>
          <a:off x="1724820" y="3561085"/>
          <a:ext cx="1335656" cy="133565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000000"/>
              </a:solidFill>
            </a:rPr>
            <a:t>Affects</a:t>
          </a:r>
        </a:p>
        <a:p>
          <a:pPr marL="0" lvl="0" indent="0" algn="ctr" defTabSz="577850">
            <a:lnSpc>
              <a:spcPct val="90000"/>
            </a:lnSpc>
            <a:spcBef>
              <a:spcPct val="0"/>
            </a:spcBef>
            <a:spcAft>
              <a:spcPct val="35000"/>
            </a:spcAft>
            <a:buNone/>
          </a:pPr>
          <a:r>
            <a:rPr lang="en-US" sz="1300" kern="1200" dirty="0">
              <a:solidFill>
                <a:srgbClr val="000000"/>
              </a:solidFill>
            </a:rPr>
            <a:t>Expectations</a:t>
          </a:r>
        </a:p>
      </dsp:txBody>
      <dsp:txXfrm>
        <a:off x="1920422" y="3756687"/>
        <a:ext cx="944452" cy="944452"/>
      </dsp:txXfrm>
    </dsp:sp>
    <dsp:sp modelId="{FE68FD90-8ADC-7A48-ADD5-0CA4B9765DBD}">
      <dsp:nvSpPr>
        <dsp:cNvPr id="0" name=""/>
        <dsp:cNvSpPr/>
      </dsp:nvSpPr>
      <dsp:spPr>
        <a:xfrm>
          <a:off x="896055" y="1740330"/>
          <a:ext cx="1335656" cy="133565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Affects </a:t>
          </a:r>
        </a:p>
        <a:p>
          <a:pPr marL="0" lvl="0" indent="0" algn="ctr" defTabSz="577850">
            <a:lnSpc>
              <a:spcPct val="90000"/>
            </a:lnSpc>
            <a:spcBef>
              <a:spcPct val="0"/>
            </a:spcBef>
            <a:spcAft>
              <a:spcPct val="35000"/>
            </a:spcAft>
            <a:buNone/>
          </a:pPr>
          <a:r>
            <a:rPr lang="en-US" sz="1300" kern="1200" dirty="0">
              <a:solidFill>
                <a:schemeClr val="tx1"/>
              </a:solidFill>
            </a:rPr>
            <a:t>Goals</a:t>
          </a:r>
        </a:p>
      </dsp:txBody>
      <dsp:txXfrm>
        <a:off x="1091657" y="1935932"/>
        <a:ext cx="944452" cy="94445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B322F-FE62-004D-A1C7-1941319DE02F}" type="datetimeFigureOut">
              <a:rPr lang="en-US" smtClean="0"/>
              <a:t>11/29/22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9ADA20-7454-C34A-85FB-4A409229E7B1}" type="slidenum">
              <a:rPr lang="en-US" smtClean="0"/>
              <a:t>‹#›</a:t>
            </a:fld>
            <a:endParaRPr lang="en-US" dirty="0"/>
          </a:p>
        </p:txBody>
      </p:sp>
    </p:spTree>
    <p:extLst>
      <p:ext uri="{BB962C8B-B14F-4D97-AF65-F5344CB8AC3E}">
        <p14:creationId xmlns:p14="http://schemas.microsoft.com/office/powerpoint/2010/main" val="282820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5D8ABA-7880-DC44-9BCB-3D52ACAB0032}" type="datetime1">
              <a:rPr lang="en-US" smtClean="0"/>
              <a:t>11/29/22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84589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C21F93-5523-8A41-94FD-95010467D4D2}" type="datetime1">
              <a:rPr lang="en-US" smtClean="0"/>
              <a:t>11/29/22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21456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D4EBDA-39FD-1944-A1BB-60E04E17B191}" type="datetime1">
              <a:rPr lang="en-US" smtClean="0"/>
              <a:t>11/29/22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15753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7B9935-34C1-1949-AEF5-D4620664CA39}" type="datetime1">
              <a:rPr lang="en-US" smtClean="0"/>
              <a:t>11/29/22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3774598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1BA3E5-4767-4948-9D8E-415C0A6289E7}" type="datetime1">
              <a:rPr lang="en-US" smtClean="0"/>
              <a:t>11/29/22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171507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48BB5B-00FC-E944-94FE-658F96C667A4}" type="datetime1">
              <a:rPr lang="en-US" smtClean="0"/>
              <a:t>11/29/22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54587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C3418A-EB26-B046-BF85-7AF9FB8A1922}" type="datetime1">
              <a:rPr lang="en-US" smtClean="0"/>
              <a:t>11/29/22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284277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478CBA-52A7-BF48-B80D-9A7499AC4971}" type="datetime1">
              <a:rPr lang="en-US" smtClean="0"/>
              <a:t>11/29/22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142602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92D7-7124-9E4E-B1E7-C0ED1C5243D9}" type="datetime1">
              <a:rPr lang="en-US" smtClean="0"/>
              <a:t>11/29/22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357559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0962A0-5665-E64F-8303-D403A08BD1A3}" type="datetime1">
              <a:rPr lang="en-US" smtClean="0"/>
              <a:t>11/29/22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209287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B31BA2-95DE-AE4C-A3BD-0637E5E6FF69}" type="datetime1">
              <a:rPr lang="en-US" smtClean="0"/>
              <a:t>11/29/22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1F01B8-4CD7-1240-AB1B-C44F79456D54}" type="slidenum">
              <a:rPr lang="en-US" smtClean="0"/>
              <a:t>‹#›</a:t>
            </a:fld>
            <a:endParaRPr lang="en-US" dirty="0"/>
          </a:p>
        </p:txBody>
      </p:sp>
    </p:spTree>
    <p:extLst>
      <p:ext uri="{BB962C8B-B14F-4D97-AF65-F5344CB8AC3E}">
        <p14:creationId xmlns:p14="http://schemas.microsoft.com/office/powerpoint/2010/main" val="340374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30DE0-43C0-F945-ACAF-614AFE49C151}" type="datetime1">
              <a:rPr lang="en-US" smtClean="0"/>
              <a:t>11/29/22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1F01B8-4CD7-1240-AB1B-C44F79456D54}" type="slidenum">
              <a:rPr lang="en-US" smtClean="0"/>
              <a:t>‹#›</a:t>
            </a:fld>
            <a:endParaRPr lang="en-US" dirty="0"/>
          </a:p>
        </p:txBody>
      </p:sp>
    </p:spTree>
    <p:extLst>
      <p:ext uri="{BB962C8B-B14F-4D97-AF65-F5344CB8AC3E}">
        <p14:creationId xmlns:p14="http://schemas.microsoft.com/office/powerpoint/2010/main" val="1928009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odreads.com/book/show/22217707-the-battle-for-room-314" TargetMode="External"/><Relationship Id="rId2" Type="http://schemas.openxmlformats.org/officeDocument/2006/relationships/hyperlink" Target="http://neatoday.org/2017/04/04/black-middle-class-teachers-face-unique-challenges-in-high-poverty-school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whitesupremacyculture.info/characteristics.html" TargetMode="External"/><Relationship Id="rId2" Type="http://schemas.openxmlformats.org/officeDocument/2006/relationships/hyperlink" Target="https://www.learningforjustice.org/magazine/fall-2018/what-is-white-privilege-really" TargetMode="External"/><Relationship Id="rId1" Type="http://schemas.openxmlformats.org/officeDocument/2006/relationships/slideLayout" Target="../slideLayouts/slideLayout2.xml"/><Relationship Id="rId5" Type="http://schemas.openxmlformats.org/officeDocument/2006/relationships/hyperlink" Target="https://www.pbs.org/newshour/education/what-white-folks-who-teach-in-the-hood-get-wrong-about-education" TargetMode="External"/><Relationship Id="rId4" Type="http://schemas.openxmlformats.org/officeDocument/2006/relationships/hyperlink" Target="http://neatoday.org/2016/07/18/chris-emdin/"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pr.org/sections/ed/2016/02/22/466300820/a-teacher-s-take-on-my-year-urban-teaching-memoirs" TargetMode="External"/><Relationship Id="rId2" Type="http://schemas.openxmlformats.org/officeDocument/2006/relationships/hyperlink" Target="http://nypost.com/2016/01/17/my-year-of-terror-and-abuse-teaching-at-a-nyc-high-schoo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creativecommons.or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ed.com/talks/chimamanda_adichie_the_danger_of_a_single_stor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bagond.wordpress.com/2009/10/30/the-single-sto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FF64E04-0209-B145-A9D0-B3141D06E0EF}"/>
              </a:ext>
            </a:extLst>
          </p:cNvPr>
          <p:cNvSpPr>
            <a:spLocks noGrp="1"/>
          </p:cNvSpPr>
          <p:nvPr>
            <p:ph type="sldNum" sz="quarter" idx="12"/>
          </p:nvPr>
        </p:nvSpPr>
        <p:spPr/>
        <p:txBody>
          <a:bodyPr/>
          <a:lstStyle/>
          <a:p>
            <a:fld id="{9B1F01B8-4CD7-1240-AB1B-C44F79456D54}" type="slidenum">
              <a:rPr lang="en-US" smtClean="0"/>
              <a:t>1</a:t>
            </a:fld>
            <a:endParaRPr lang="en-US" dirty="0"/>
          </a:p>
        </p:txBody>
      </p:sp>
      <p:sp>
        <p:nvSpPr>
          <p:cNvPr id="5" name="Title 4">
            <a:extLst>
              <a:ext uri="{FF2B5EF4-FFF2-40B4-BE49-F238E27FC236}">
                <a16:creationId xmlns:a16="http://schemas.microsoft.com/office/drawing/2014/main" id="{E84D4A24-951A-3D44-AB50-057DE4E5DD70}"/>
              </a:ext>
            </a:extLst>
          </p:cNvPr>
          <p:cNvSpPr>
            <a:spLocks noGrp="1"/>
          </p:cNvSpPr>
          <p:nvPr>
            <p:ph type="ctrTitle"/>
          </p:nvPr>
        </p:nvSpPr>
        <p:spPr>
          <a:xfrm>
            <a:off x="522111" y="1247068"/>
            <a:ext cx="8164689" cy="3400073"/>
          </a:xfrm>
          <a:ln w="57150">
            <a:solidFill>
              <a:srgbClr val="7030A0"/>
            </a:solidFill>
          </a:ln>
        </p:spPr>
        <p:txBody>
          <a:bodyPr>
            <a:normAutofit/>
          </a:bodyPr>
          <a:lstStyle/>
          <a:p>
            <a:r>
              <a:rPr lang="en-US" i="1" dirty="0">
                <a:ln>
                  <a:solidFill>
                    <a:schemeClr val="tx1"/>
                  </a:solidFill>
                </a:ln>
                <a:solidFill>
                  <a:srgbClr val="991AAD"/>
                </a:solidFill>
                <a:effectLst>
                  <a:innerShdw blurRad="63500" dist="50800" dir="18900000">
                    <a:prstClr val="black">
                      <a:alpha val="50000"/>
                    </a:prstClr>
                  </a:innerShdw>
                </a:effectLst>
              </a:rPr>
              <a:t>‘Expect the Unexpected’</a:t>
            </a:r>
            <a:br>
              <a:rPr lang="en-US" dirty="0"/>
            </a:br>
            <a:br>
              <a:rPr lang="en-US" dirty="0"/>
            </a:br>
            <a:r>
              <a:rPr lang="en-US" dirty="0">
                <a:ln>
                  <a:solidFill>
                    <a:schemeClr val="tx1"/>
                  </a:solidFill>
                </a:ln>
                <a:solidFill>
                  <a:srgbClr val="FC3CFF"/>
                </a:solidFill>
              </a:rPr>
              <a:t>Obstacles of the Single Narrative Story</a:t>
            </a:r>
          </a:p>
        </p:txBody>
      </p:sp>
    </p:spTree>
    <p:extLst>
      <p:ext uri="{BB962C8B-B14F-4D97-AF65-F5344CB8AC3E}">
        <p14:creationId xmlns:p14="http://schemas.microsoft.com/office/powerpoint/2010/main" val="111805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1C6A5-B6AA-F04E-9475-C6F467F4C8E7}"/>
              </a:ext>
            </a:extLst>
          </p:cNvPr>
          <p:cNvSpPr>
            <a:spLocks noGrp="1"/>
          </p:cNvSpPr>
          <p:nvPr>
            <p:ph idx="1"/>
          </p:nvPr>
        </p:nvSpPr>
        <p:spPr>
          <a:xfrm>
            <a:off x="457200" y="769257"/>
            <a:ext cx="8359422" cy="5587093"/>
          </a:xfrm>
          <a:ln>
            <a:solidFill>
              <a:schemeClr val="tx1"/>
            </a:solidFill>
          </a:ln>
        </p:spPr>
        <p:txBody>
          <a:bodyPr>
            <a:normAutofit/>
          </a:bodyPr>
          <a:lstStyle/>
          <a:p>
            <a:pPr marL="0" indent="0">
              <a:buNone/>
            </a:pPr>
            <a:r>
              <a:rPr lang="en-US" sz="2600" dirty="0">
                <a:solidFill>
                  <a:srgbClr val="FF0000"/>
                </a:solidFill>
              </a:rPr>
              <a:t>ACTIVITY:</a:t>
            </a:r>
          </a:p>
          <a:p>
            <a:pPr marL="0" indent="0">
              <a:buNone/>
            </a:pPr>
            <a:endParaRPr lang="en-US" sz="2600" dirty="0">
              <a:solidFill>
                <a:srgbClr val="FF0000"/>
              </a:solidFill>
            </a:endParaRPr>
          </a:p>
          <a:p>
            <a:pPr marL="0" indent="0">
              <a:buNone/>
            </a:pPr>
            <a:r>
              <a:rPr lang="en-US" sz="2600" dirty="0"/>
              <a:t>A. What are your feelings for, attitudes about and experiences with other races, ethnicities, religions, sexual orientations, socio-economic classes, etc.? Do you have conscious biases? Do you have unconscious biases?</a:t>
            </a:r>
          </a:p>
          <a:p>
            <a:pPr marL="0" indent="0">
              <a:buNone/>
            </a:pPr>
            <a:r>
              <a:rPr lang="en-US" sz="2600" dirty="0"/>
              <a:t>	</a:t>
            </a:r>
          </a:p>
          <a:p>
            <a:pPr marL="0" indent="0">
              <a:buNone/>
            </a:pPr>
            <a:r>
              <a:rPr lang="en-US" sz="2600" dirty="0"/>
              <a:t>	1. Individual Reflection</a:t>
            </a:r>
          </a:p>
          <a:p>
            <a:pPr marL="0" indent="0">
              <a:buNone/>
            </a:pPr>
            <a:r>
              <a:rPr lang="en-US" sz="2600" dirty="0"/>
              <a:t>	2. Discuss &amp; share with your group</a:t>
            </a:r>
          </a:p>
          <a:p>
            <a:pPr marL="0" indent="0">
              <a:buNone/>
            </a:pPr>
            <a:r>
              <a:rPr lang="en-US" sz="2600" dirty="0"/>
              <a:t>	</a:t>
            </a:r>
            <a:endParaRPr lang="en-US" dirty="0"/>
          </a:p>
        </p:txBody>
      </p:sp>
      <p:sp>
        <p:nvSpPr>
          <p:cNvPr id="4" name="Slide Number Placeholder 3">
            <a:extLst>
              <a:ext uri="{FF2B5EF4-FFF2-40B4-BE49-F238E27FC236}">
                <a16:creationId xmlns:a16="http://schemas.microsoft.com/office/drawing/2014/main" id="{F1ED3AD5-C11A-384A-BCE4-97976638BE80}"/>
              </a:ext>
            </a:extLst>
          </p:cNvPr>
          <p:cNvSpPr>
            <a:spLocks noGrp="1"/>
          </p:cNvSpPr>
          <p:nvPr>
            <p:ph type="sldNum" sz="quarter" idx="12"/>
          </p:nvPr>
        </p:nvSpPr>
        <p:spPr/>
        <p:txBody>
          <a:bodyPr/>
          <a:lstStyle/>
          <a:p>
            <a:fld id="{9B1F01B8-4CD7-1240-AB1B-C44F79456D54}" type="slidenum">
              <a:rPr lang="en-US" smtClean="0"/>
              <a:t>10</a:t>
            </a:fld>
            <a:endParaRPr lang="en-US" dirty="0"/>
          </a:p>
        </p:txBody>
      </p:sp>
    </p:spTree>
    <p:extLst>
      <p:ext uri="{BB962C8B-B14F-4D97-AF65-F5344CB8AC3E}">
        <p14:creationId xmlns:p14="http://schemas.microsoft.com/office/powerpoint/2010/main" val="346833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608336-393A-F54C-8C13-AACF7AA32DEC}"/>
              </a:ext>
            </a:extLst>
          </p:cNvPr>
          <p:cNvSpPr>
            <a:spLocks noGrp="1"/>
          </p:cNvSpPr>
          <p:nvPr>
            <p:ph idx="1"/>
          </p:nvPr>
        </p:nvSpPr>
        <p:spPr>
          <a:xfrm>
            <a:off x="2338211" y="2379135"/>
            <a:ext cx="4467578" cy="589844"/>
          </a:xfrm>
          <a:ln>
            <a:solidFill>
              <a:srgbClr val="FF0000"/>
            </a:solidFill>
          </a:ln>
        </p:spPr>
        <p:txBody>
          <a:bodyPr/>
          <a:lstStyle/>
          <a:p>
            <a:pPr marL="0" indent="0" algn="ctr">
              <a:buNone/>
            </a:pPr>
            <a:r>
              <a:rPr lang="en-US" dirty="0"/>
              <a:t>10 Minute Break</a:t>
            </a:r>
          </a:p>
        </p:txBody>
      </p:sp>
      <p:sp>
        <p:nvSpPr>
          <p:cNvPr id="4" name="Slide Number Placeholder 3">
            <a:extLst>
              <a:ext uri="{FF2B5EF4-FFF2-40B4-BE49-F238E27FC236}">
                <a16:creationId xmlns:a16="http://schemas.microsoft.com/office/drawing/2014/main" id="{A7396B78-E564-8A43-AA19-94E83D3AE96C}"/>
              </a:ext>
            </a:extLst>
          </p:cNvPr>
          <p:cNvSpPr>
            <a:spLocks noGrp="1"/>
          </p:cNvSpPr>
          <p:nvPr>
            <p:ph type="sldNum" sz="quarter" idx="12"/>
          </p:nvPr>
        </p:nvSpPr>
        <p:spPr/>
        <p:txBody>
          <a:bodyPr/>
          <a:lstStyle/>
          <a:p>
            <a:fld id="{9B1F01B8-4CD7-1240-AB1B-C44F79456D54}" type="slidenum">
              <a:rPr lang="en-US" smtClean="0"/>
              <a:t>11</a:t>
            </a:fld>
            <a:endParaRPr lang="en-US" dirty="0"/>
          </a:p>
        </p:txBody>
      </p:sp>
    </p:spTree>
    <p:extLst>
      <p:ext uri="{BB962C8B-B14F-4D97-AF65-F5344CB8AC3E}">
        <p14:creationId xmlns:p14="http://schemas.microsoft.com/office/powerpoint/2010/main" val="934121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DAFAAD-DFF8-3640-8DAC-A3AC13B7C0FF}"/>
              </a:ext>
            </a:extLst>
          </p:cNvPr>
          <p:cNvSpPr>
            <a:spLocks noGrp="1"/>
          </p:cNvSpPr>
          <p:nvPr>
            <p:ph idx="1"/>
          </p:nvPr>
        </p:nvSpPr>
        <p:spPr>
          <a:xfrm>
            <a:off x="457200" y="1017270"/>
            <a:ext cx="8133644" cy="5123886"/>
          </a:xfrm>
          <a:ln>
            <a:solidFill>
              <a:srgbClr val="FFFF00"/>
            </a:solidFill>
          </a:ln>
        </p:spPr>
        <p:txBody>
          <a:bodyPr>
            <a:normAutofit fontScale="92500" lnSpcReduction="10000"/>
          </a:bodyPr>
          <a:lstStyle/>
          <a:p>
            <a:pPr marL="0" indent="0">
              <a:buNone/>
            </a:pPr>
            <a:r>
              <a:rPr lang="en-US" sz="3000" dirty="0"/>
              <a:t>B. Have you created single narrative stories for people that are </a:t>
            </a:r>
            <a:r>
              <a:rPr lang="en-US" sz="3000" i="1" dirty="0"/>
              <a:t>not</a:t>
            </a:r>
            <a:r>
              <a:rPr lang="en-US" sz="3000" dirty="0"/>
              <a:t> like you? If so, what influences your stories: your family, the media, etc.?</a:t>
            </a:r>
          </a:p>
          <a:p>
            <a:pPr marL="0" indent="0">
              <a:buNone/>
            </a:pPr>
            <a:r>
              <a:rPr lang="en-US" sz="3000" dirty="0"/>
              <a:t>	1. Reflect</a:t>
            </a:r>
          </a:p>
          <a:p>
            <a:pPr marL="0" indent="0">
              <a:buNone/>
            </a:pPr>
            <a:r>
              <a:rPr lang="en-US" sz="3000" dirty="0"/>
              <a:t>	2. Use Bronfenbrenner’s Ecological Systems 	chart 	</a:t>
            </a:r>
            <a:r>
              <a:rPr lang="en-US" sz="2200" dirty="0">
                <a:solidFill>
                  <a:srgbClr val="FF0000"/>
                </a:solidFill>
              </a:rPr>
              <a:t>*</a:t>
            </a:r>
            <a:r>
              <a:rPr lang="en-US" sz="2200" dirty="0"/>
              <a:t>next slide</a:t>
            </a:r>
          </a:p>
          <a:p>
            <a:pPr marL="0" indent="0">
              <a:buNone/>
            </a:pPr>
            <a:r>
              <a:rPr lang="en-US" sz="3000" dirty="0"/>
              <a:t>	3. Share &amp; Discuss with your group</a:t>
            </a:r>
          </a:p>
          <a:p>
            <a:pPr marL="0" indent="0">
              <a:buNone/>
            </a:pPr>
            <a:r>
              <a:rPr lang="en-US" sz="3000" dirty="0"/>
              <a:t>	4. Share with all groups</a:t>
            </a:r>
          </a:p>
          <a:p>
            <a:pPr marL="0" indent="0">
              <a:buNone/>
            </a:pPr>
            <a:r>
              <a:rPr lang="en-US" sz="3000" dirty="0"/>
              <a:t>	</a:t>
            </a:r>
          </a:p>
          <a:p>
            <a:pPr marL="0" indent="0">
              <a:buNone/>
            </a:pPr>
            <a:r>
              <a:rPr lang="en-US" sz="3000" dirty="0"/>
              <a:t>Ex. All Asians are good at math. All Italians are gangsters, etc.</a:t>
            </a:r>
          </a:p>
          <a:p>
            <a:pPr marL="0" indent="0">
              <a:buNone/>
            </a:pPr>
            <a:endParaRPr lang="en-US" dirty="0"/>
          </a:p>
        </p:txBody>
      </p:sp>
      <p:sp>
        <p:nvSpPr>
          <p:cNvPr id="4" name="Slide Number Placeholder 3">
            <a:extLst>
              <a:ext uri="{FF2B5EF4-FFF2-40B4-BE49-F238E27FC236}">
                <a16:creationId xmlns:a16="http://schemas.microsoft.com/office/drawing/2014/main" id="{CA391F70-4D32-0C46-890F-0029D3B8191A}"/>
              </a:ext>
            </a:extLst>
          </p:cNvPr>
          <p:cNvSpPr>
            <a:spLocks noGrp="1"/>
          </p:cNvSpPr>
          <p:nvPr>
            <p:ph type="sldNum" sz="quarter" idx="12"/>
          </p:nvPr>
        </p:nvSpPr>
        <p:spPr/>
        <p:txBody>
          <a:bodyPr/>
          <a:lstStyle/>
          <a:p>
            <a:fld id="{9B1F01B8-4CD7-1240-AB1B-C44F79456D54}" type="slidenum">
              <a:rPr lang="en-US" smtClean="0"/>
              <a:t>12</a:t>
            </a:fld>
            <a:endParaRPr lang="en-US" dirty="0"/>
          </a:p>
        </p:txBody>
      </p:sp>
    </p:spTree>
    <p:extLst>
      <p:ext uri="{BB962C8B-B14F-4D97-AF65-F5344CB8AC3E}">
        <p14:creationId xmlns:p14="http://schemas.microsoft.com/office/powerpoint/2010/main" val="432203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B877C4B-56AF-064C-8C7F-5A319168F5D5}"/>
              </a:ext>
            </a:extLst>
          </p:cNvPr>
          <p:cNvSpPr>
            <a:spLocks noGrp="1"/>
          </p:cNvSpPr>
          <p:nvPr>
            <p:ph type="sldNum" sz="quarter" idx="12"/>
          </p:nvPr>
        </p:nvSpPr>
        <p:spPr/>
        <p:txBody>
          <a:bodyPr/>
          <a:lstStyle/>
          <a:p>
            <a:fld id="{9B1F01B8-4CD7-1240-AB1B-C44F79456D54}" type="slidenum">
              <a:rPr lang="en-US" smtClean="0"/>
              <a:t>13</a:t>
            </a:fld>
            <a:endParaRPr lang="en-US" dirty="0"/>
          </a:p>
        </p:txBody>
      </p:sp>
      <p:pic>
        <p:nvPicPr>
          <p:cNvPr id="6" name="Picture 5">
            <a:extLst>
              <a:ext uri="{FF2B5EF4-FFF2-40B4-BE49-F238E27FC236}">
                <a16:creationId xmlns:a16="http://schemas.microsoft.com/office/drawing/2014/main" id="{06530DA2-EF23-2F48-99D0-EB7D85EC2ADC}"/>
              </a:ext>
            </a:extLst>
          </p:cNvPr>
          <p:cNvPicPr>
            <a:picLocks noChangeAspect="1"/>
          </p:cNvPicPr>
          <p:nvPr/>
        </p:nvPicPr>
        <p:blipFill>
          <a:blip r:embed="rId2"/>
          <a:stretch>
            <a:fillRect/>
          </a:stretch>
        </p:blipFill>
        <p:spPr>
          <a:xfrm>
            <a:off x="428978" y="1095022"/>
            <a:ext cx="5349609" cy="5261327"/>
          </a:xfrm>
          <a:prstGeom prst="rect">
            <a:avLst/>
          </a:prstGeom>
        </p:spPr>
      </p:pic>
      <p:pic>
        <p:nvPicPr>
          <p:cNvPr id="8" name="Picture 7">
            <a:extLst>
              <a:ext uri="{FF2B5EF4-FFF2-40B4-BE49-F238E27FC236}">
                <a16:creationId xmlns:a16="http://schemas.microsoft.com/office/drawing/2014/main" id="{BACDA925-48CC-814D-BB7C-2EA4B655B928}"/>
              </a:ext>
            </a:extLst>
          </p:cNvPr>
          <p:cNvPicPr>
            <a:picLocks noChangeAspect="1"/>
          </p:cNvPicPr>
          <p:nvPr/>
        </p:nvPicPr>
        <p:blipFill>
          <a:blip r:embed="rId3"/>
          <a:stretch>
            <a:fillRect/>
          </a:stretch>
        </p:blipFill>
        <p:spPr>
          <a:xfrm>
            <a:off x="5946220" y="3244849"/>
            <a:ext cx="2959100" cy="3111500"/>
          </a:xfrm>
          <a:prstGeom prst="rect">
            <a:avLst/>
          </a:prstGeom>
        </p:spPr>
      </p:pic>
      <p:sp>
        <p:nvSpPr>
          <p:cNvPr id="9" name="TextBox 8">
            <a:extLst>
              <a:ext uri="{FF2B5EF4-FFF2-40B4-BE49-F238E27FC236}">
                <a16:creationId xmlns:a16="http://schemas.microsoft.com/office/drawing/2014/main" id="{3A66062F-990A-F64E-863A-C7E8079641CF}"/>
              </a:ext>
            </a:extLst>
          </p:cNvPr>
          <p:cNvSpPr txBox="1"/>
          <p:nvPr/>
        </p:nvSpPr>
        <p:spPr>
          <a:xfrm>
            <a:off x="1349617" y="297890"/>
            <a:ext cx="6444765" cy="584775"/>
          </a:xfrm>
          <a:prstGeom prst="rect">
            <a:avLst/>
          </a:prstGeom>
          <a:noFill/>
        </p:spPr>
        <p:txBody>
          <a:bodyPr wrap="square" rtlCol="0">
            <a:spAutoFit/>
          </a:bodyPr>
          <a:lstStyle/>
          <a:p>
            <a:r>
              <a:rPr lang="en-US" sz="1600" dirty="0"/>
              <a:t>Bronfenbrenner’s chart is a great resource for understanding environmental influences that create and influence biases and attitudes about the ‘other’.</a:t>
            </a:r>
          </a:p>
        </p:txBody>
      </p:sp>
    </p:spTree>
    <p:extLst>
      <p:ext uri="{BB962C8B-B14F-4D97-AF65-F5344CB8AC3E}">
        <p14:creationId xmlns:p14="http://schemas.microsoft.com/office/powerpoint/2010/main" val="2588856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029"/>
          </a:xfrm>
        </p:spPr>
        <p:txBody>
          <a:bodyPr>
            <a:normAutofit/>
          </a:bodyPr>
          <a:lstStyle/>
          <a:p>
            <a:r>
              <a:rPr lang="en-US" sz="2400" dirty="0"/>
              <a:t>THE HIDDEN OBSTACLES APPEAR</a:t>
            </a:r>
            <a:r>
              <a:rPr lang="is-IS" sz="2400"/>
              <a:t>…</a:t>
            </a:r>
            <a:endParaRPr lang="en-US" sz="2400" dirty="0"/>
          </a:p>
        </p:txBody>
      </p:sp>
      <p:sp>
        <p:nvSpPr>
          <p:cNvPr id="3" name="Content Placeholder 2"/>
          <p:cNvSpPr>
            <a:spLocks noGrp="1"/>
          </p:cNvSpPr>
          <p:nvPr>
            <p:ph idx="1"/>
          </p:nvPr>
        </p:nvSpPr>
        <p:spPr>
          <a:xfrm>
            <a:off x="564829" y="969517"/>
            <a:ext cx="8229600" cy="5386833"/>
          </a:xfrm>
          <a:ln>
            <a:solidFill>
              <a:srgbClr val="92D050"/>
            </a:solidFill>
          </a:ln>
        </p:spPr>
        <p:txBody>
          <a:bodyPr>
            <a:normAutofit fontScale="25000" lnSpcReduction="20000"/>
          </a:bodyPr>
          <a:lstStyle/>
          <a:p>
            <a:pPr marL="0" indent="0" algn="ctr">
              <a:buNone/>
            </a:pPr>
            <a:r>
              <a:rPr lang="en-US" sz="8000" b="1" dirty="0"/>
              <a:t>COMFORT ZONE  </a:t>
            </a:r>
          </a:p>
          <a:p>
            <a:pPr marL="0" indent="0">
              <a:buNone/>
            </a:pPr>
            <a:r>
              <a:rPr lang="en-US" sz="4300" b="1" dirty="0"/>
              <a:t> 	</a:t>
            </a:r>
          </a:p>
          <a:p>
            <a:pPr marL="0" indent="0">
              <a:buNone/>
            </a:pPr>
            <a:r>
              <a:rPr lang="en-US" sz="6400" dirty="0"/>
              <a:t>Being out of your </a:t>
            </a:r>
            <a:r>
              <a:rPr lang="en-US" sz="6400" b="1" dirty="0"/>
              <a:t>comfort zone </a:t>
            </a:r>
            <a:r>
              <a:rPr lang="en-US" sz="6400" dirty="0"/>
              <a:t>will certainly test the single narrative story you created for yourself.</a:t>
            </a:r>
          </a:p>
          <a:p>
            <a:pPr marL="0" indent="0">
              <a:buNone/>
            </a:pPr>
            <a:r>
              <a:rPr lang="en-US" sz="6400" dirty="0"/>
              <a:t>         </a:t>
            </a:r>
            <a:endParaRPr lang="en-US" sz="6400" b="1" dirty="0">
              <a:latin typeface="+mj-lt"/>
            </a:endParaRPr>
          </a:p>
          <a:p>
            <a:pPr marL="0" indent="0">
              <a:buNone/>
            </a:pPr>
            <a:r>
              <a:rPr lang="en-US" sz="6400" b="1" dirty="0">
                <a:latin typeface="+mj-lt"/>
              </a:rPr>
              <a:t>“Andrea Lewis:</a:t>
            </a:r>
            <a:r>
              <a:rPr lang="en-US" sz="6400" dirty="0">
                <a:latin typeface="+mj-lt"/>
              </a:rPr>
              <a:t> There are many Black educators from middle and upper class communities who mostly want to teach in schools that are proximal to their own social and cultural position. They want to teach within their </a:t>
            </a:r>
            <a:r>
              <a:rPr lang="en-US" sz="6400" b="1" dirty="0">
                <a:latin typeface="+mj-lt"/>
              </a:rPr>
              <a:t>comfort zone. </a:t>
            </a:r>
            <a:r>
              <a:rPr lang="en-US" sz="6400" dirty="0">
                <a:latin typeface="+mj-lt"/>
              </a:rPr>
              <a:t>But my research demonstrates that when teachers open their eyes, minds, and hearts to teaching outside of their </a:t>
            </a:r>
            <a:r>
              <a:rPr lang="en-US" sz="6400" b="1" dirty="0">
                <a:latin typeface="+mj-lt"/>
              </a:rPr>
              <a:t>comfort zone</a:t>
            </a:r>
            <a:r>
              <a:rPr lang="en-US" sz="6400" dirty="0">
                <a:latin typeface="+mj-lt"/>
              </a:rPr>
              <a:t>, they learn, grow and become better teachers</a:t>
            </a:r>
            <a:r>
              <a:rPr lang="is-IS" sz="6400" dirty="0">
                <a:latin typeface="+mj-lt"/>
              </a:rPr>
              <a:t>….</a:t>
            </a:r>
            <a:r>
              <a:rPr lang="en-US" sz="6400" dirty="0">
                <a:latin typeface="+mj-lt"/>
              </a:rPr>
              <a:t> Despite my personal fears of teaching in a high poverty urban school during my first year of teaching, I learned that the first step to teaching in </a:t>
            </a:r>
            <a:r>
              <a:rPr lang="en-US" sz="6400" b="1" dirty="0">
                <a:latin typeface="+mj-lt"/>
              </a:rPr>
              <a:t>unfamiliar territory </a:t>
            </a:r>
            <a:r>
              <a:rPr lang="en-US" sz="6400" dirty="0">
                <a:latin typeface="+mj-lt"/>
              </a:rPr>
              <a:t>is to connect with students and show them you care.  The rest falls into place, provided a teacher’s pedagogical foundation is solid.” </a:t>
            </a:r>
            <a:endParaRPr lang="en-US" sz="6400" dirty="0"/>
          </a:p>
          <a:p>
            <a:pPr marL="0" indent="0">
              <a:buNone/>
            </a:pPr>
            <a:r>
              <a:rPr lang="en-US" sz="6400" dirty="0"/>
              <a:t> </a:t>
            </a:r>
            <a:r>
              <a:rPr lang="en-US" sz="6400" dirty="0">
                <a:hlinkClick r:id="rId2"/>
              </a:rPr>
              <a:t>http://neatoday.org/2017/04/04/black-middle-class-teachers-face-unique-challenges-in-high-poverty-schools/</a:t>
            </a:r>
            <a:endParaRPr lang="en-US" sz="6400" dirty="0"/>
          </a:p>
          <a:p>
            <a:pPr marL="0" indent="0">
              <a:buNone/>
            </a:pPr>
            <a:endParaRPr lang="en-US" sz="6400" dirty="0"/>
          </a:p>
          <a:p>
            <a:pPr marL="0" indent="0">
              <a:buNone/>
            </a:pPr>
            <a:r>
              <a:rPr lang="en-US" sz="6400" dirty="0"/>
              <a:t>“</a:t>
            </a:r>
            <a:r>
              <a:rPr lang="en-US" sz="6400" b="1" dirty="0"/>
              <a:t>MG: </a:t>
            </a:r>
            <a:r>
              <a:rPr lang="en-US" sz="6400" dirty="0"/>
              <a:t>Like you I had a </a:t>
            </a:r>
            <a:r>
              <a:rPr lang="en-US" sz="6400" b="1" dirty="0"/>
              <a:t>middle-class upbringing</a:t>
            </a:r>
            <a:r>
              <a:rPr lang="en-US" sz="6400" dirty="0"/>
              <a:t> and I so wanted to help students learn. Unlike you though, I am Puerto Rican but I didn't grow up in the kind of neighborhoods my students grew up in. I can say that being Puerto Rican just like them didn't help me </a:t>
            </a:r>
            <a:r>
              <a:rPr lang="en-US" sz="6400" b="1" dirty="0"/>
              <a:t>win the respect</a:t>
            </a:r>
            <a:r>
              <a:rPr lang="en-US" sz="6400" dirty="0"/>
              <a:t> of my most disruptive students… I know that feeling well when I compared myself to other teachers who seemed to have </a:t>
            </a:r>
            <a:r>
              <a:rPr lang="en-US" sz="6400" b="1" dirty="0"/>
              <a:t>control</a:t>
            </a:r>
            <a:r>
              <a:rPr lang="en-US" sz="6400" dirty="0"/>
              <a:t> over their students. This reflection made me feel ten times worse than I already felt.” Reviewer on </a:t>
            </a:r>
            <a:r>
              <a:rPr lang="en-US" sz="6400" dirty="0" err="1"/>
              <a:t>Goodreads.com</a:t>
            </a:r>
            <a:endParaRPr lang="en-US" sz="6400" dirty="0"/>
          </a:p>
          <a:p>
            <a:pPr marL="0" indent="0">
              <a:buNone/>
            </a:pPr>
            <a:endParaRPr lang="en-US" sz="6400" dirty="0"/>
          </a:p>
          <a:p>
            <a:pPr marL="0" indent="0">
              <a:buNone/>
            </a:pPr>
            <a:r>
              <a:rPr lang="en-US" sz="6400" dirty="0">
                <a:hlinkClick r:id="rId3"/>
              </a:rPr>
              <a:t>https://www.goodreads.com/book/show/22217707-the-battle-for-room-314</a:t>
            </a:r>
            <a:endParaRPr lang="en-US" sz="6400" dirty="0"/>
          </a:p>
          <a:p>
            <a:pPr marL="0" indent="0">
              <a:buNone/>
            </a:pPr>
            <a:endParaRPr lang="en-US" sz="6400" dirty="0"/>
          </a:p>
          <a:p>
            <a:pPr marL="0" indent="0">
              <a:buNone/>
            </a:pPr>
            <a:endParaRPr lang="en-US" sz="6400" dirty="0"/>
          </a:p>
          <a:p>
            <a:pPr marL="0" indent="0">
              <a:buNone/>
            </a:pPr>
            <a:endParaRPr lang="en-US" sz="6400" dirty="0"/>
          </a:p>
          <a:p>
            <a:pPr marL="0" indent="0" algn="ctr">
              <a:buNone/>
            </a:pPr>
            <a:r>
              <a:rPr lang="en-US" sz="6400" dirty="0"/>
              <a:t> </a:t>
            </a:r>
          </a:p>
          <a:p>
            <a:endParaRPr lang="en-US" b="1" dirty="0"/>
          </a:p>
          <a:p>
            <a:endParaRPr lang="en-US" dirty="0"/>
          </a:p>
        </p:txBody>
      </p:sp>
      <p:sp>
        <p:nvSpPr>
          <p:cNvPr id="5" name="Slide Number Placeholder 4">
            <a:extLst>
              <a:ext uri="{FF2B5EF4-FFF2-40B4-BE49-F238E27FC236}">
                <a16:creationId xmlns:a16="http://schemas.microsoft.com/office/drawing/2014/main" id="{564B8C89-E6C6-A44E-ABB6-7950EB8138CC}"/>
              </a:ext>
            </a:extLst>
          </p:cNvPr>
          <p:cNvSpPr>
            <a:spLocks noGrp="1"/>
          </p:cNvSpPr>
          <p:nvPr>
            <p:ph type="sldNum" sz="quarter" idx="12"/>
          </p:nvPr>
        </p:nvSpPr>
        <p:spPr/>
        <p:txBody>
          <a:bodyPr/>
          <a:lstStyle/>
          <a:p>
            <a:fld id="{9B1F01B8-4CD7-1240-AB1B-C44F79456D54}" type="slidenum">
              <a:rPr lang="en-US" smtClean="0"/>
              <a:t>14</a:t>
            </a:fld>
            <a:endParaRPr lang="en-US"/>
          </a:p>
        </p:txBody>
      </p:sp>
    </p:spTree>
    <p:extLst>
      <p:ext uri="{BB962C8B-B14F-4D97-AF65-F5344CB8AC3E}">
        <p14:creationId xmlns:p14="http://schemas.microsoft.com/office/powerpoint/2010/main" val="803131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3308"/>
          </a:xfrm>
        </p:spPr>
        <p:txBody>
          <a:bodyPr>
            <a:normAutofit/>
          </a:bodyPr>
          <a:lstStyle/>
          <a:p>
            <a:r>
              <a:rPr lang="en-US" sz="1800"/>
              <a:t>HIDDEN OBSTACLES APPEAR</a:t>
            </a:r>
            <a:br>
              <a:rPr lang="is-IS" sz="1800"/>
            </a:br>
            <a:r>
              <a:rPr lang="is-IS" sz="1800"/>
              <a:t>conscious and unconscious biases</a:t>
            </a:r>
            <a:endParaRPr lang="en-US" sz="1800"/>
          </a:p>
        </p:txBody>
      </p:sp>
      <p:sp>
        <p:nvSpPr>
          <p:cNvPr id="3" name="Content Placeholder 2"/>
          <p:cNvSpPr>
            <a:spLocks noGrp="1"/>
          </p:cNvSpPr>
          <p:nvPr>
            <p:ph idx="1"/>
          </p:nvPr>
        </p:nvSpPr>
        <p:spPr>
          <a:xfrm>
            <a:off x="457200" y="1187947"/>
            <a:ext cx="8316410" cy="5073958"/>
          </a:xfrm>
          <a:ln>
            <a:solidFill>
              <a:schemeClr val="tx1"/>
            </a:solidFill>
          </a:ln>
        </p:spPr>
        <p:txBody>
          <a:bodyPr>
            <a:normAutofit lnSpcReduction="10000"/>
          </a:bodyPr>
          <a:lstStyle/>
          <a:p>
            <a:pPr marL="0" indent="0">
              <a:buNone/>
            </a:pPr>
            <a:r>
              <a:rPr lang="en-US" sz="1800">
                <a:solidFill>
                  <a:srgbClr val="FF0000"/>
                </a:solidFill>
              </a:rPr>
              <a:t>Activity:</a:t>
            </a:r>
          </a:p>
          <a:p>
            <a:pPr marL="0" indent="0">
              <a:buNone/>
            </a:pPr>
            <a:endParaRPr lang="en-US" sz="1800"/>
          </a:p>
          <a:p>
            <a:pPr>
              <a:buAutoNum type="alphaUcPeriod"/>
            </a:pPr>
            <a:r>
              <a:rPr lang="en-US" sz="1800"/>
              <a:t>Have you ever been out of your </a:t>
            </a:r>
            <a:r>
              <a:rPr lang="en-US" sz="1800" b="1" i="1"/>
              <a:t>comfort zone(s)</a:t>
            </a:r>
            <a:r>
              <a:rPr lang="en-US" sz="1800"/>
              <a:t>? When? Where? Socially? In class? At work? At a restaurant? At a friend’s house? Taking a walk? Why?</a:t>
            </a:r>
          </a:p>
          <a:p>
            <a:pPr>
              <a:buAutoNum type="alphaUcPeriod"/>
            </a:pPr>
            <a:r>
              <a:rPr lang="en-US" sz="1800"/>
              <a:t>Do single narrative stories factor into feeling comfortable or uncomfortable around </a:t>
            </a:r>
            <a:r>
              <a:rPr lang="en-US" sz="1800" i="1"/>
              <a:t>others</a:t>
            </a:r>
            <a:r>
              <a:rPr lang="en-US" sz="1800" b="1" i="1"/>
              <a:t>?</a:t>
            </a:r>
          </a:p>
          <a:p>
            <a:pPr marL="0" indent="0">
              <a:buNone/>
            </a:pPr>
            <a:endParaRPr lang="en-US" sz="1800">
              <a:solidFill>
                <a:srgbClr val="FF0000"/>
              </a:solidFill>
            </a:endParaRPr>
          </a:p>
          <a:p>
            <a:pPr marL="0" indent="0">
              <a:buNone/>
            </a:pPr>
            <a:r>
              <a:rPr lang="en-US" sz="1800"/>
              <a:t>	1. Reflection</a:t>
            </a:r>
          </a:p>
          <a:p>
            <a:pPr marL="0" indent="0">
              <a:buNone/>
            </a:pPr>
            <a:r>
              <a:rPr lang="en-US" sz="1800"/>
              <a:t>	2. Share Feed back with your group</a:t>
            </a:r>
          </a:p>
          <a:p>
            <a:pPr marL="0" indent="0">
              <a:buNone/>
            </a:pPr>
            <a:r>
              <a:rPr lang="en-US" sz="1800"/>
              <a:t>	3. Share with all groups</a:t>
            </a:r>
          </a:p>
          <a:p>
            <a:pPr marL="0" indent="0">
              <a:buNone/>
            </a:pPr>
            <a:r>
              <a:rPr lang="en-US" sz="1800"/>
              <a:t>	</a:t>
            </a:r>
          </a:p>
          <a:p>
            <a:pPr marL="0" indent="0">
              <a:buNone/>
            </a:pPr>
            <a:r>
              <a:rPr lang="en-US" sz="1800"/>
              <a:t>Ex. Having a girlfriend of color, working on my own unconscious biases and separating from my family’s beliefs, I still felt uncomfortable during Thanksgiving dinner, meeting her relatives for the first time. Despite having friends of color, I had never been alone with a black family. </a:t>
            </a:r>
          </a:p>
          <a:p>
            <a:pPr marL="0" indent="0">
              <a:buNone/>
            </a:pPr>
            <a:endParaRPr lang="en-US" sz="1800"/>
          </a:p>
          <a:p>
            <a:pPr marL="0" indent="0">
              <a:buNone/>
            </a:pPr>
            <a:r>
              <a:rPr lang="en-US" sz="1800">
                <a:solidFill>
                  <a:srgbClr val="FF0000"/>
                </a:solidFill>
              </a:rPr>
              <a:t>Thoughts?</a:t>
            </a:r>
            <a:endParaRPr lang="en-US" sz="1800"/>
          </a:p>
        </p:txBody>
      </p:sp>
      <p:sp>
        <p:nvSpPr>
          <p:cNvPr id="5" name="Slide Number Placeholder 4">
            <a:extLst>
              <a:ext uri="{FF2B5EF4-FFF2-40B4-BE49-F238E27FC236}">
                <a16:creationId xmlns:a16="http://schemas.microsoft.com/office/drawing/2014/main" id="{741D8742-2341-204C-828D-34AAA9C3092A}"/>
              </a:ext>
            </a:extLst>
          </p:cNvPr>
          <p:cNvSpPr>
            <a:spLocks noGrp="1"/>
          </p:cNvSpPr>
          <p:nvPr>
            <p:ph type="sldNum" sz="quarter" idx="12"/>
          </p:nvPr>
        </p:nvSpPr>
        <p:spPr/>
        <p:txBody>
          <a:bodyPr/>
          <a:lstStyle/>
          <a:p>
            <a:fld id="{9B1F01B8-4CD7-1240-AB1B-C44F79456D54}" type="slidenum">
              <a:rPr lang="en-US" smtClean="0"/>
              <a:t>15</a:t>
            </a:fld>
            <a:endParaRPr lang="en-US"/>
          </a:p>
        </p:txBody>
      </p:sp>
    </p:spTree>
    <p:extLst>
      <p:ext uri="{BB962C8B-B14F-4D97-AF65-F5344CB8AC3E}">
        <p14:creationId xmlns:p14="http://schemas.microsoft.com/office/powerpoint/2010/main" val="514186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479852"/>
          </a:xfrm>
        </p:spPr>
        <p:txBody>
          <a:bodyPr>
            <a:normAutofit/>
          </a:bodyPr>
          <a:lstStyle/>
          <a:p>
            <a:r>
              <a:rPr lang="en-US" sz="1800"/>
              <a:t>HIDDEN OBSTACLES continued</a:t>
            </a:r>
          </a:p>
        </p:txBody>
      </p:sp>
      <p:sp>
        <p:nvSpPr>
          <p:cNvPr id="3" name="Content Placeholder 2"/>
          <p:cNvSpPr>
            <a:spLocks noGrp="1"/>
          </p:cNvSpPr>
          <p:nvPr>
            <p:ph idx="1"/>
          </p:nvPr>
        </p:nvSpPr>
        <p:spPr>
          <a:xfrm>
            <a:off x="316089" y="943115"/>
            <a:ext cx="8523111" cy="5413236"/>
          </a:xfrm>
          <a:ln>
            <a:solidFill>
              <a:srgbClr val="92D050"/>
            </a:solidFill>
          </a:ln>
        </p:spPr>
        <p:txBody>
          <a:bodyPr>
            <a:normAutofit fontScale="70000" lnSpcReduction="20000"/>
          </a:bodyPr>
          <a:lstStyle/>
          <a:p>
            <a:pPr marL="0" indent="0" algn="ctr">
              <a:buNone/>
            </a:pPr>
            <a:r>
              <a:rPr lang="en-US" sz="3800" b="1"/>
              <a:t>Good Intentions = Micro-Aggressions</a:t>
            </a:r>
            <a:endParaRPr lang="en-US" sz="2600"/>
          </a:p>
          <a:p>
            <a:endParaRPr lang="en-US" sz="1600" b="1"/>
          </a:p>
          <a:p>
            <a:r>
              <a:rPr lang="en-US" sz="2200" b="1"/>
              <a:t>Micro aggressions</a:t>
            </a:r>
            <a:r>
              <a:rPr lang="en-US" sz="2200"/>
              <a:t> are the everyday verbal, nonverbal, and environmental slights, snubs, or insults, whether intentional or unintentional, which communicate hostile, derogatory, or negative messages to target persons based solely upon their marginalized group membership.</a:t>
            </a:r>
          </a:p>
          <a:p>
            <a:pPr marL="0" indent="0">
              <a:buNone/>
            </a:pPr>
            <a:endParaRPr lang="en-US" sz="2200">
              <a:solidFill>
                <a:srgbClr val="FF0000"/>
              </a:solidFill>
            </a:endParaRPr>
          </a:p>
          <a:p>
            <a:pPr marL="0" indent="0">
              <a:buNone/>
            </a:pPr>
            <a:r>
              <a:rPr lang="en-US" sz="2200">
                <a:solidFill>
                  <a:srgbClr val="FF0000"/>
                </a:solidFill>
              </a:rPr>
              <a:t>Activity:</a:t>
            </a:r>
          </a:p>
          <a:p>
            <a:pPr marL="0" indent="0">
              <a:buNone/>
            </a:pPr>
            <a:r>
              <a:rPr lang="en-US" sz="2600"/>
              <a:t>1.</a:t>
            </a:r>
            <a:r>
              <a:rPr lang="en-US" sz="2200">
                <a:solidFill>
                  <a:srgbClr val="FF0000"/>
                </a:solidFill>
              </a:rPr>
              <a:t> </a:t>
            </a:r>
            <a:r>
              <a:rPr lang="en-US" sz="2600"/>
              <a:t>Has anyone been on the receiving end of someone’s good intentions?</a:t>
            </a:r>
          </a:p>
          <a:p>
            <a:pPr marL="0" indent="0">
              <a:buNone/>
            </a:pPr>
            <a:r>
              <a:rPr lang="en-US" sz="2600"/>
              <a:t>2. Share Feedback with all groups</a:t>
            </a:r>
          </a:p>
          <a:p>
            <a:pPr marL="0" indent="0">
              <a:buNone/>
            </a:pPr>
            <a:endParaRPr lang="en-US" sz="2600"/>
          </a:p>
          <a:p>
            <a:endParaRPr lang="en-US" sz="1600" b="1"/>
          </a:p>
          <a:p>
            <a:r>
              <a:rPr lang="en-US" sz="2600" b="1"/>
              <a:t>Good intentions </a:t>
            </a:r>
            <a:r>
              <a:rPr lang="en-US" sz="2600"/>
              <a:t>can, inadvertently, mask or expose a prejudice you weren’t conscious of having and in turn be offensive or insulting.</a:t>
            </a:r>
          </a:p>
          <a:p>
            <a:endParaRPr lang="en-US" sz="2600"/>
          </a:p>
          <a:p>
            <a:pPr marL="0" indent="0">
              <a:buNone/>
            </a:pPr>
            <a:r>
              <a:rPr lang="en-US" sz="2600" b="1"/>
              <a:t>My work story</a:t>
            </a:r>
            <a:r>
              <a:rPr lang="en-US" sz="2600"/>
              <a:t>: </a:t>
            </a:r>
          </a:p>
          <a:p>
            <a:pPr marL="0" indent="0">
              <a:buNone/>
            </a:pPr>
            <a:r>
              <a:rPr lang="en-US" sz="2100"/>
              <a:t>A fellow teaching artist would criticize the free meal provided to our students during afterschool and Saturdays. She was a raw, vegan and would go on about the chemicals and preservatives. I took her aside and told her to stop criticizing the food in front of the students because they counted on those meals and sometimes that was their only meal of the day. She was unintentionally making the children feel bad about themselves; these kids were growing up in the shelter system. They would miss meals and their parents couldn’t afford expensive, organic fruits and vegetables. </a:t>
            </a:r>
          </a:p>
          <a:p>
            <a:pPr marL="0" indent="0">
              <a:buNone/>
            </a:pPr>
            <a:endParaRPr lang="en-US" sz="2600"/>
          </a:p>
          <a:p>
            <a:pPr marL="0" indent="0">
              <a:buNone/>
            </a:pPr>
            <a:r>
              <a:rPr lang="en-US" sz="2600">
                <a:solidFill>
                  <a:srgbClr val="FF0000"/>
                </a:solidFill>
              </a:rPr>
              <a:t>Thoughts? </a:t>
            </a:r>
          </a:p>
        </p:txBody>
      </p:sp>
      <p:sp>
        <p:nvSpPr>
          <p:cNvPr id="5" name="Slide Number Placeholder 4">
            <a:extLst>
              <a:ext uri="{FF2B5EF4-FFF2-40B4-BE49-F238E27FC236}">
                <a16:creationId xmlns:a16="http://schemas.microsoft.com/office/drawing/2014/main" id="{F0C5C155-378B-E74B-8254-4C6E596794C4}"/>
              </a:ext>
            </a:extLst>
          </p:cNvPr>
          <p:cNvSpPr>
            <a:spLocks noGrp="1"/>
          </p:cNvSpPr>
          <p:nvPr>
            <p:ph type="sldNum" sz="quarter" idx="12"/>
          </p:nvPr>
        </p:nvSpPr>
        <p:spPr/>
        <p:txBody>
          <a:bodyPr/>
          <a:lstStyle/>
          <a:p>
            <a:fld id="{9B1F01B8-4CD7-1240-AB1B-C44F79456D54}" type="slidenum">
              <a:rPr lang="en-US" smtClean="0"/>
              <a:t>16</a:t>
            </a:fld>
            <a:endParaRPr lang="en-US"/>
          </a:p>
        </p:txBody>
      </p:sp>
    </p:spTree>
    <p:extLst>
      <p:ext uri="{BB962C8B-B14F-4D97-AF65-F5344CB8AC3E}">
        <p14:creationId xmlns:p14="http://schemas.microsoft.com/office/powerpoint/2010/main" val="281112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087"/>
            <a:ext cx="8229600" cy="365125"/>
          </a:xfrm>
        </p:spPr>
        <p:txBody>
          <a:bodyPr>
            <a:normAutofit fontScale="90000"/>
          </a:bodyPr>
          <a:lstStyle/>
          <a:p>
            <a:r>
              <a:rPr lang="en-US" sz="1800" dirty="0"/>
              <a:t>HIDDEN OBSTACLES continued</a:t>
            </a:r>
          </a:p>
        </p:txBody>
      </p:sp>
      <p:sp>
        <p:nvSpPr>
          <p:cNvPr id="3" name="Content Placeholder 2"/>
          <p:cNvSpPr>
            <a:spLocks noGrp="1"/>
          </p:cNvSpPr>
          <p:nvPr>
            <p:ph idx="1"/>
          </p:nvPr>
        </p:nvSpPr>
        <p:spPr>
          <a:xfrm>
            <a:off x="457200" y="848036"/>
            <a:ext cx="8229600" cy="5508313"/>
          </a:xfrm>
          <a:ln>
            <a:solidFill>
              <a:srgbClr val="92D050"/>
            </a:solidFill>
          </a:ln>
        </p:spPr>
        <p:txBody>
          <a:bodyPr>
            <a:noAutofit/>
          </a:bodyPr>
          <a:lstStyle/>
          <a:p>
            <a:pPr marL="0" indent="0">
              <a:buNone/>
            </a:pPr>
            <a:r>
              <a:rPr lang="en-US" sz="2000" b="1" dirty="0"/>
              <a:t>THE SAVIOR COMPLEX: </a:t>
            </a:r>
            <a:r>
              <a:rPr lang="en-US" sz="1800" b="1" dirty="0"/>
              <a:t>EGO: I , Me, my wants, my needs, my expectations</a:t>
            </a:r>
          </a:p>
          <a:p>
            <a:pPr marL="0" indent="0" fontAlgn="base">
              <a:buNone/>
            </a:pPr>
            <a:endParaRPr lang="en-US" sz="1200" b="1" dirty="0"/>
          </a:p>
          <a:p>
            <a:pPr fontAlgn="base"/>
            <a:r>
              <a:rPr lang="en-US" sz="1400" b="1" dirty="0"/>
              <a:t>“You say many white teachers come into the classroom believing that children of color need to be “saved.” What does that mean exactly, and why is this approach counterproductive?”</a:t>
            </a:r>
            <a:endParaRPr lang="en-US" sz="1400" dirty="0"/>
          </a:p>
          <a:p>
            <a:pPr fontAlgn="base"/>
            <a:endParaRPr lang="en-US" sz="1400" b="1" dirty="0"/>
          </a:p>
          <a:p>
            <a:pPr marL="0" indent="0" fontAlgn="base">
              <a:buNone/>
            </a:pPr>
            <a:r>
              <a:rPr lang="en-US" sz="1400" b="1" dirty="0"/>
              <a:t>Chris </a:t>
            </a:r>
            <a:r>
              <a:rPr lang="en-US" sz="1400" b="1" dirty="0" err="1"/>
              <a:t>Emdin</a:t>
            </a:r>
            <a:r>
              <a:rPr lang="en-US" sz="1400" b="1" dirty="0"/>
              <a:t>:</a:t>
            </a:r>
            <a:r>
              <a:rPr lang="en-US" sz="1400" dirty="0"/>
              <a:t> ”The vision that kids need to be saved equates to thinking something’s wrong with them. There’s no teacher who should go into a space thinking that the students are inherently bad. If you are walking into a classroom and see 	students as victims, you are seeing them as having an inherent flaw that only you can fix. You [the teacher] are there to help them learn and allow them to do fixing for themselves. The </a:t>
            </a:r>
            <a:r>
              <a:rPr lang="en-US" sz="1400" b="1" dirty="0"/>
              <a:t>savior complex </a:t>
            </a:r>
            <a:r>
              <a:rPr lang="en-US" sz="1400" dirty="0"/>
              <a:t>is also problematic because it reinforces the notion that the teacher is the </a:t>
            </a:r>
            <a:r>
              <a:rPr lang="en-US" sz="1400" b="1" dirty="0"/>
              <a:t>hero</a:t>
            </a:r>
            <a:r>
              <a:rPr lang="en-US" sz="1400" dirty="0"/>
              <a:t>. To be a good teacher the effective skill you need is not </a:t>
            </a:r>
            <a:r>
              <a:rPr lang="en-US" sz="1400" b="1" dirty="0"/>
              <a:t>ego</a:t>
            </a:r>
            <a:r>
              <a:rPr lang="en-US" sz="1400" dirty="0"/>
              <a:t>. It’s humility. You look at the natural, raw, unpolished beauty of the neighborhood, and if you are looking to save someone, you cannot see that</a:t>
            </a:r>
            <a:r>
              <a:rPr lang="is-IS" sz="1400" dirty="0"/>
              <a:t>…</a:t>
            </a:r>
            <a:r>
              <a:rPr lang="en-US" sz="1400" dirty="0"/>
              <a:t>I’m not demonizing white folks or speaking to just white folks, I’m speaking to the rest of </a:t>
            </a:r>
            <a:r>
              <a:rPr lang="en-US" sz="1400" dirty="0" err="1"/>
              <a:t>y’all</a:t>
            </a:r>
            <a:r>
              <a:rPr lang="en-US" sz="1400" dirty="0"/>
              <a:t> too! There are black folks who also enforce those same white supremacist ideologies.”</a:t>
            </a:r>
          </a:p>
          <a:p>
            <a:pPr marL="0" indent="0" fontAlgn="base">
              <a:buNone/>
            </a:pPr>
            <a:endParaRPr lang="en-US" sz="1400" dirty="0"/>
          </a:p>
          <a:p>
            <a:r>
              <a:rPr lang="en-US" sz="1400" b="1" dirty="0"/>
              <a:t>What is white supremacist identity? </a:t>
            </a:r>
            <a:r>
              <a:rPr lang="en-US" sz="1400" b="1" dirty="0">
                <a:solidFill>
                  <a:srgbClr val="FF0000"/>
                </a:solidFill>
              </a:rPr>
              <a:t>*</a:t>
            </a:r>
            <a:r>
              <a:rPr lang="en-US" sz="1400" b="1" dirty="0"/>
              <a:t>Great explanations</a:t>
            </a:r>
          </a:p>
          <a:p>
            <a:r>
              <a:rPr lang="en-US" sz="1400" b="1" dirty="0">
                <a:hlinkClick r:id="rId2"/>
              </a:rPr>
              <a:t>https://www.learningforjustice.org/magazine/fall-2018/what-is-white-privilege-really  </a:t>
            </a:r>
            <a:endParaRPr lang="en-US" sz="1400" b="1" dirty="0"/>
          </a:p>
          <a:p>
            <a:r>
              <a:rPr lang="en-US" sz="1400" b="1" dirty="0">
                <a:hlinkClick r:id="rId3"/>
              </a:rPr>
              <a:t>https://www.whitesupremacyculture.info/characteristics.html</a:t>
            </a:r>
            <a:endParaRPr lang="en-US" sz="1400" b="1" dirty="0"/>
          </a:p>
          <a:p>
            <a:r>
              <a:rPr lang="en-US" sz="1400" b="1" dirty="0">
                <a:hlinkClick r:id="rId4"/>
              </a:rPr>
              <a:t>https://www.apa.org/news/podcasts/speaking-of-psychology/white-privilege</a:t>
            </a:r>
          </a:p>
          <a:p>
            <a:endParaRPr lang="en-US" sz="1400" b="1" dirty="0">
              <a:hlinkClick r:id="rId4"/>
            </a:endParaRPr>
          </a:p>
          <a:p>
            <a:r>
              <a:rPr lang="en-US" sz="1400" b="1" dirty="0">
                <a:hlinkClick r:id="rId4"/>
              </a:rPr>
              <a:t>http://neatoday.org/2016/07/18/chris-emdin/</a:t>
            </a:r>
            <a:endParaRPr lang="en-US" sz="1400" b="1" dirty="0"/>
          </a:p>
          <a:p>
            <a:r>
              <a:rPr lang="en-US" sz="1400" b="1" dirty="0">
                <a:hlinkClick r:id="rId5"/>
              </a:rPr>
              <a:t>https://www.pbs.org/newshour/education/what-white-folks-who-teach-in-the-hood-get-wrong-about-education</a:t>
            </a:r>
            <a:endParaRPr lang="en-US" sz="1400" b="1" dirty="0"/>
          </a:p>
          <a:p>
            <a:pPr marL="0" indent="0">
              <a:buNone/>
            </a:pPr>
            <a:endParaRPr lang="en-US" sz="1200" b="1" dirty="0"/>
          </a:p>
          <a:p>
            <a:pPr marL="0" indent="0">
              <a:buNone/>
            </a:pPr>
            <a:endParaRPr lang="en-US" sz="1200" b="1" dirty="0"/>
          </a:p>
        </p:txBody>
      </p:sp>
      <p:sp>
        <p:nvSpPr>
          <p:cNvPr id="5" name="Slide Number Placeholder 4">
            <a:extLst>
              <a:ext uri="{FF2B5EF4-FFF2-40B4-BE49-F238E27FC236}">
                <a16:creationId xmlns:a16="http://schemas.microsoft.com/office/drawing/2014/main" id="{A6D411CC-7F0D-7D45-AE8B-0A924F71C182}"/>
              </a:ext>
            </a:extLst>
          </p:cNvPr>
          <p:cNvSpPr>
            <a:spLocks noGrp="1"/>
          </p:cNvSpPr>
          <p:nvPr>
            <p:ph type="sldNum" sz="quarter" idx="12"/>
          </p:nvPr>
        </p:nvSpPr>
        <p:spPr/>
        <p:txBody>
          <a:bodyPr/>
          <a:lstStyle/>
          <a:p>
            <a:fld id="{9B1F01B8-4CD7-1240-AB1B-C44F79456D54}" type="slidenum">
              <a:rPr lang="en-US" smtClean="0"/>
              <a:t>17</a:t>
            </a:fld>
            <a:endParaRPr lang="en-US"/>
          </a:p>
        </p:txBody>
      </p:sp>
    </p:spTree>
    <p:extLst>
      <p:ext uri="{BB962C8B-B14F-4D97-AF65-F5344CB8AC3E}">
        <p14:creationId xmlns:p14="http://schemas.microsoft.com/office/powerpoint/2010/main" val="23752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C2BAEF7-015F-8848-8241-76C393477D2B}"/>
              </a:ext>
            </a:extLst>
          </p:cNvPr>
          <p:cNvPicPr>
            <a:picLocks noGrp="1" noChangeAspect="1"/>
          </p:cNvPicPr>
          <p:nvPr>
            <p:ph idx="1"/>
          </p:nvPr>
        </p:nvPicPr>
        <p:blipFill>
          <a:blip r:embed="rId2"/>
          <a:stretch>
            <a:fillRect/>
          </a:stretch>
        </p:blipFill>
        <p:spPr>
          <a:xfrm>
            <a:off x="2607733" y="587022"/>
            <a:ext cx="5012267" cy="5283199"/>
          </a:xfrm>
        </p:spPr>
      </p:pic>
      <p:sp>
        <p:nvSpPr>
          <p:cNvPr id="4" name="Slide Number Placeholder 3">
            <a:extLst>
              <a:ext uri="{FF2B5EF4-FFF2-40B4-BE49-F238E27FC236}">
                <a16:creationId xmlns:a16="http://schemas.microsoft.com/office/drawing/2014/main" id="{6EBED6A1-000E-3F46-BC9A-69490637A42D}"/>
              </a:ext>
            </a:extLst>
          </p:cNvPr>
          <p:cNvSpPr>
            <a:spLocks noGrp="1"/>
          </p:cNvSpPr>
          <p:nvPr>
            <p:ph type="sldNum" sz="quarter" idx="12"/>
          </p:nvPr>
        </p:nvSpPr>
        <p:spPr/>
        <p:txBody>
          <a:bodyPr/>
          <a:lstStyle/>
          <a:p>
            <a:fld id="{9B1F01B8-4CD7-1240-AB1B-C44F79456D54}" type="slidenum">
              <a:rPr lang="en-US" smtClean="0"/>
              <a:t>18</a:t>
            </a:fld>
            <a:endParaRPr lang="en-US"/>
          </a:p>
        </p:txBody>
      </p:sp>
      <p:sp>
        <p:nvSpPr>
          <p:cNvPr id="7" name="TextBox 6">
            <a:extLst>
              <a:ext uri="{FF2B5EF4-FFF2-40B4-BE49-F238E27FC236}">
                <a16:creationId xmlns:a16="http://schemas.microsoft.com/office/drawing/2014/main" id="{B7AA885C-3AFB-0C43-9B42-ABC209DBAC60}"/>
              </a:ext>
            </a:extLst>
          </p:cNvPr>
          <p:cNvSpPr txBox="1"/>
          <p:nvPr/>
        </p:nvSpPr>
        <p:spPr>
          <a:xfrm>
            <a:off x="428978" y="392669"/>
            <a:ext cx="1840697" cy="369332"/>
          </a:xfrm>
          <a:prstGeom prst="rect">
            <a:avLst/>
          </a:prstGeom>
          <a:noFill/>
        </p:spPr>
        <p:txBody>
          <a:bodyPr wrap="none" rtlCol="0">
            <a:spAutoFit/>
          </a:bodyPr>
          <a:lstStyle/>
          <a:p>
            <a:r>
              <a:rPr lang="en-US" dirty="0"/>
              <a:t>Power &amp; Privilege</a:t>
            </a:r>
          </a:p>
        </p:txBody>
      </p:sp>
    </p:spTree>
    <p:extLst>
      <p:ext uri="{BB962C8B-B14F-4D97-AF65-F5344CB8AC3E}">
        <p14:creationId xmlns:p14="http://schemas.microsoft.com/office/powerpoint/2010/main" val="3593691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797546-F4FA-D44C-99DC-89C5237FB277}"/>
              </a:ext>
            </a:extLst>
          </p:cNvPr>
          <p:cNvSpPr>
            <a:spLocks noGrp="1"/>
          </p:cNvSpPr>
          <p:nvPr>
            <p:ph idx="1"/>
          </p:nvPr>
        </p:nvSpPr>
        <p:spPr>
          <a:xfrm>
            <a:off x="224007" y="426262"/>
            <a:ext cx="8695985" cy="6177738"/>
          </a:xfrm>
        </p:spPr>
        <p:txBody>
          <a:bodyPr/>
          <a:lstStyle/>
          <a:p>
            <a:pPr marL="0" indent="0">
              <a:buNone/>
            </a:pPr>
            <a:r>
              <a:rPr lang="en-US" dirty="0"/>
              <a:t>Where to begin?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b="1" dirty="0"/>
          </a:p>
        </p:txBody>
      </p:sp>
      <p:cxnSp>
        <p:nvCxnSpPr>
          <p:cNvPr id="5" name="Straight Arrow Connector 4">
            <a:extLst>
              <a:ext uri="{FF2B5EF4-FFF2-40B4-BE49-F238E27FC236}">
                <a16:creationId xmlns:a16="http://schemas.microsoft.com/office/drawing/2014/main" id="{8DCE3DD2-FCF2-ED4E-999A-69AFC2F16254}"/>
              </a:ext>
            </a:extLst>
          </p:cNvPr>
          <p:cNvCxnSpPr>
            <a:cxnSpLocks/>
          </p:cNvCxnSpPr>
          <p:nvPr/>
        </p:nvCxnSpPr>
        <p:spPr>
          <a:xfrm flipV="1">
            <a:off x="4753444" y="2529762"/>
            <a:ext cx="986956" cy="478179"/>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0FC832E8-EC3D-434D-8A9A-143B66BF3503}"/>
              </a:ext>
            </a:extLst>
          </p:cNvPr>
          <p:cNvCxnSpPr>
            <a:cxnSpLocks/>
          </p:cNvCxnSpPr>
          <p:nvPr/>
        </p:nvCxnSpPr>
        <p:spPr>
          <a:xfrm>
            <a:off x="4753444" y="3657054"/>
            <a:ext cx="986956" cy="383102"/>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B188624A-75A6-3749-A0D6-62880E848F3E}"/>
              </a:ext>
            </a:extLst>
          </p:cNvPr>
          <p:cNvCxnSpPr>
            <a:cxnSpLocks/>
          </p:cNvCxnSpPr>
          <p:nvPr/>
        </p:nvCxnSpPr>
        <p:spPr>
          <a:xfrm>
            <a:off x="4235686" y="4040156"/>
            <a:ext cx="0" cy="56642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0" name="Oval 9">
            <a:extLst>
              <a:ext uri="{FF2B5EF4-FFF2-40B4-BE49-F238E27FC236}">
                <a16:creationId xmlns:a16="http://schemas.microsoft.com/office/drawing/2014/main" id="{7FDA038E-635F-B940-A55E-52EF94CBB47C}"/>
              </a:ext>
            </a:extLst>
          </p:cNvPr>
          <p:cNvSpPr/>
          <p:nvPr/>
        </p:nvSpPr>
        <p:spPr>
          <a:xfrm>
            <a:off x="3728566" y="2769060"/>
            <a:ext cx="1024878" cy="1080999"/>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YOU</a:t>
            </a:r>
          </a:p>
        </p:txBody>
      </p:sp>
      <p:sp>
        <p:nvSpPr>
          <p:cNvPr id="12" name="Oval 11">
            <a:extLst>
              <a:ext uri="{FF2B5EF4-FFF2-40B4-BE49-F238E27FC236}">
                <a16:creationId xmlns:a16="http://schemas.microsoft.com/office/drawing/2014/main" id="{E341E537-0DAF-C74E-A235-D04B026287D2}"/>
              </a:ext>
            </a:extLst>
          </p:cNvPr>
          <p:cNvSpPr/>
          <p:nvPr/>
        </p:nvSpPr>
        <p:spPr>
          <a:xfrm>
            <a:off x="5740400" y="1831340"/>
            <a:ext cx="1024878"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EGO</a:t>
            </a:r>
          </a:p>
        </p:txBody>
      </p:sp>
      <p:sp>
        <p:nvSpPr>
          <p:cNvPr id="13" name="Oval 12">
            <a:extLst>
              <a:ext uri="{FF2B5EF4-FFF2-40B4-BE49-F238E27FC236}">
                <a16:creationId xmlns:a16="http://schemas.microsoft.com/office/drawing/2014/main" id="{0E6BE5A4-FFB3-0342-8FA9-04FB86E4F572}"/>
              </a:ext>
            </a:extLst>
          </p:cNvPr>
          <p:cNvSpPr/>
          <p:nvPr/>
        </p:nvSpPr>
        <p:spPr>
          <a:xfrm>
            <a:off x="3461741" y="4839152"/>
            <a:ext cx="1547890" cy="102989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Savior Complex</a:t>
            </a:r>
          </a:p>
        </p:txBody>
      </p:sp>
      <p:sp>
        <p:nvSpPr>
          <p:cNvPr id="14" name="Oval 13">
            <a:extLst>
              <a:ext uri="{FF2B5EF4-FFF2-40B4-BE49-F238E27FC236}">
                <a16:creationId xmlns:a16="http://schemas.microsoft.com/office/drawing/2014/main" id="{D391264C-65C7-1D42-BF60-44B7769F8441}"/>
              </a:ext>
            </a:extLst>
          </p:cNvPr>
          <p:cNvSpPr/>
          <p:nvPr/>
        </p:nvSpPr>
        <p:spPr>
          <a:xfrm>
            <a:off x="5740400" y="3827248"/>
            <a:ext cx="1725930" cy="10298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Good intentions</a:t>
            </a:r>
          </a:p>
        </p:txBody>
      </p:sp>
      <p:sp>
        <p:nvSpPr>
          <p:cNvPr id="15" name="Oval 14">
            <a:extLst>
              <a:ext uri="{FF2B5EF4-FFF2-40B4-BE49-F238E27FC236}">
                <a16:creationId xmlns:a16="http://schemas.microsoft.com/office/drawing/2014/main" id="{B35423EC-0073-0C49-B7D9-A871632511FA}"/>
              </a:ext>
            </a:extLst>
          </p:cNvPr>
          <p:cNvSpPr/>
          <p:nvPr/>
        </p:nvSpPr>
        <p:spPr>
          <a:xfrm>
            <a:off x="3384167" y="790023"/>
            <a:ext cx="1703037" cy="1372985"/>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Single narrative stories</a:t>
            </a:r>
          </a:p>
        </p:txBody>
      </p:sp>
      <p:cxnSp>
        <p:nvCxnSpPr>
          <p:cNvPr id="17" name="Straight Arrow Connector 16">
            <a:extLst>
              <a:ext uri="{FF2B5EF4-FFF2-40B4-BE49-F238E27FC236}">
                <a16:creationId xmlns:a16="http://schemas.microsoft.com/office/drawing/2014/main" id="{C6585479-A891-614F-9BB6-46DB66B68364}"/>
              </a:ext>
            </a:extLst>
          </p:cNvPr>
          <p:cNvCxnSpPr>
            <a:cxnSpLocks/>
          </p:cNvCxnSpPr>
          <p:nvPr/>
        </p:nvCxnSpPr>
        <p:spPr>
          <a:xfrm>
            <a:off x="4241005" y="2288540"/>
            <a:ext cx="0" cy="45720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B982D2C-3872-AC43-8E06-15A580A6395C}"/>
              </a:ext>
            </a:extLst>
          </p:cNvPr>
          <p:cNvSpPr txBox="1"/>
          <p:nvPr/>
        </p:nvSpPr>
        <p:spPr>
          <a:xfrm>
            <a:off x="6580796" y="2007076"/>
            <a:ext cx="2154714" cy="738664"/>
          </a:xfrm>
          <a:prstGeom prst="rect">
            <a:avLst/>
          </a:prstGeom>
          <a:noFill/>
        </p:spPr>
        <p:txBody>
          <a:bodyPr wrap="square" rtlCol="0">
            <a:spAutoFit/>
          </a:bodyPr>
          <a:lstStyle/>
          <a:p>
            <a:pPr algn="ctr"/>
            <a:r>
              <a:rPr lang="en-US" sz="1200" dirty="0"/>
              <a:t>Me, my wants, </a:t>
            </a:r>
          </a:p>
          <a:p>
            <a:pPr algn="ctr"/>
            <a:r>
              <a:rPr lang="en-US" sz="1200" dirty="0"/>
              <a:t>my needs, my perspective</a:t>
            </a:r>
          </a:p>
          <a:p>
            <a:endParaRPr lang="en-US" dirty="0"/>
          </a:p>
        </p:txBody>
      </p:sp>
      <p:sp>
        <p:nvSpPr>
          <p:cNvPr id="26" name="TextBox 25">
            <a:extLst>
              <a:ext uri="{FF2B5EF4-FFF2-40B4-BE49-F238E27FC236}">
                <a16:creationId xmlns:a16="http://schemas.microsoft.com/office/drawing/2014/main" id="{33238ECD-7145-8943-A7E1-8EA7A664FF80}"/>
              </a:ext>
            </a:extLst>
          </p:cNvPr>
          <p:cNvSpPr txBox="1"/>
          <p:nvPr/>
        </p:nvSpPr>
        <p:spPr>
          <a:xfrm>
            <a:off x="7424483" y="4132287"/>
            <a:ext cx="1545231" cy="523220"/>
          </a:xfrm>
          <a:prstGeom prst="rect">
            <a:avLst/>
          </a:prstGeom>
          <a:noFill/>
        </p:spPr>
        <p:txBody>
          <a:bodyPr wrap="none" rtlCol="0">
            <a:spAutoFit/>
          </a:bodyPr>
          <a:lstStyle/>
          <a:p>
            <a:r>
              <a:rPr lang="en-US" sz="1400" dirty="0"/>
              <a:t>Micro aggressions,</a:t>
            </a:r>
          </a:p>
          <a:p>
            <a:r>
              <a:rPr lang="en-US" sz="1400" dirty="0"/>
              <a:t>unconscious bias</a:t>
            </a:r>
          </a:p>
        </p:txBody>
      </p:sp>
      <p:sp>
        <p:nvSpPr>
          <p:cNvPr id="27" name="TextBox 26">
            <a:extLst>
              <a:ext uri="{FF2B5EF4-FFF2-40B4-BE49-F238E27FC236}">
                <a16:creationId xmlns:a16="http://schemas.microsoft.com/office/drawing/2014/main" id="{70716A00-E9D0-0243-A55A-1D69A85FBFDD}"/>
              </a:ext>
            </a:extLst>
          </p:cNvPr>
          <p:cNvSpPr txBox="1"/>
          <p:nvPr/>
        </p:nvSpPr>
        <p:spPr>
          <a:xfrm>
            <a:off x="3415818" y="5958690"/>
            <a:ext cx="1639744" cy="523220"/>
          </a:xfrm>
          <a:prstGeom prst="rect">
            <a:avLst/>
          </a:prstGeom>
          <a:noFill/>
        </p:spPr>
        <p:txBody>
          <a:bodyPr wrap="none" rtlCol="0">
            <a:spAutoFit/>
          </a:bodyPr>
          <a:lstStyle/>
          <a:p>
            <a:pPr algn="ctr"/>
            <a:r>
              <a:rPr lang="en-US" sz="1400" dirty="0"/>
              <a:t>Hero, ego,</a:t>
            </a:r>
          </a:p>
          <a:p>
            <a:pPr algn="ctr"/>
            <a:r>
              <a:rPr lang="en-US" sz="1400" dirty="0"/>
              <a:t>Students are flawed</a:t>
            </a:r>
          </a:p>
        </p:txBody>
      </p:sp>
      <p:sp>
        <p:nvSpPr>
          <p:cNvPr id="28" name="Oval 27">
            <a:extLst>
              <a:ext uri="{FF2B5EF4-FFF2-40B4-BE49-F238E27FC236}">
                <a16:creationId xmlns:a16="http://schemas.microsoft.com/office/drawing/2014/main" id="{18386E89-FFC1-7C4D-BF79-972529C870F0}"/>
              </a:ext>
            </a:extLst>
          </p:cNvPr>
          <p:cNvSpPr/>
          <p:nvPr/>
        </p:nvSpPr>
        <p:spPr>
          <a:xfrm>
            <a:off x="832569" y="2648240"/>
            <a:ext cx="1731229" cy="1561519"/>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95000"/>
                    <a:lumOff val="5000"/>
                  </a:schemeClr>
                </a:solidFill>
              </a:rPr>
              <a:t>Students</a:t>
            </a:r>
            <a:endParaRPr lang="en-US" dirty="0">
              <a:solidFill>
                <a:srgbClr val="FFC000"/>
              </a:solidFill>
            </a:endParaRPr>
          </a:p>
        </p:txBody>
      </p:sp>
      <p:sp>
        <p:nvSpPr>
          <p:cNvPr id="30" name="Striped Right Arrow 29">
            <a:extLst>
              <a:ext uri="{FF2B5EF4-FFF2-40B4-BE49-F238E27FC236}">
                <a16:creationId xmlns:a16="http://schemas.microsoft.com/office/drawing/2014/main" id="{335BFFBA-5588-024D-AC5E-F0A2D2B2188E}"/>
              </a:ext>
            </a:extLst>
          </p:cNvPr>
          <p:cNvSpPr/>
          <p:nvPr/>
        </p:nvSpPr>
        <p:spPr>
          <a:xfrm rot="10800000">
            <a:off x="2607522" y="3123110"/>
            <a:ext cx="978408" cy="484632"/>
          </a:xfrm>
          <a:prstGeom prst="stripedRightArrow">
            <a:avLst>
              <a:gd name="adj1" fmla="val 32030"/>
              <a:gd name="adj2" fmla="val 5299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177D98B3-1790-A941-A4D5-92B6386B9938}"/>
              </a:ext>
            </a:extLst>
          </p:cNvPr>
          <p:cNvSpPr txBox="1"/>
          <p:nvPr/>
        </p:nvSpPr>
        <p:spPr>
          <a:xfrm>
            <a:off x="4846085" y="636857"/>
            <a:ext cx="1438342" cy="523220"/>
          </a:xfrm>
          <a:prstGeom prst="rect">
            <a:avLst/>
          </a:prstGeom>
          <a:noFill/>
        </p:spPr>
        <p:txBody>
          <a:bodyPr wrap="none" rtlCol="0">
            <a:spAutoFit/>
          </a:bodyPr>
          <a:lstStyle/>
          <a:p>
            <a:pPr algn="ctr"/>
            <a:r>
              <a:rPr lang="en-US" sz="1400" dirty="0"/>
              <a:t>Conscious bias</a:t>
            </a:r>
          </a:p>
          <a:p>
            <a:pPr algn="ctr"/>
            <a:r>
              <a:rPr lang="en-US" sz="1400" dirty="0"/>
              <a:t>Unconscious bias</a:t>
            </a:r>
          </a:p>
        </p:txBody>
      </p:sp>
      <p:sp>
        <p:nvSpPr>
          <p:cNvPr id="4" name="Slide Number Placeholder 3">
            <a:extLst>
              <a:ext uri="{FF2B5EF4-FFF2-40B4-BE49-F238E27FC236}">
                <a16:creationId xmlns:a16="http://schemas.microsoft.com/office/drawing/2014/main" id="{3A360701-C6CA-E042-A295-78B7560ACE01}"/>
              </a:ext>
            </a:extLst>
          </p:cNvPr>
          <p:cNvSpPr>
            <a:spLocks noGrp="1"/>
          </p:cNvSpPr>
          <p:nvPr>
            <p:ph type="sldNum" sz="quarter" idx="12"/>
          </p:nvPr>
        </p:nvSpPr>
        <p:spPr/>
        <p:txBody>
          <a:bodyPr/>
          <a:lstStyle/>
          <a:p>
            <a:fld id="{9B1F01B8-4CD7-1240-AB1B-C44F79456D54}" type="slidenum">
              <a:rPr lang="en-US" smtClean="0"/>
              <a:t>19</a:t>
            </a:fld>
            <a:endParaRPr lang="en-US" dirty="0"/>
          </a:p>
        </p:txBody>
      </p:sp>
    </p:spTree>
    <p:extLst>
      <p:ext uri="{BB962C8B-B14F-4D97-AF65-F5344CB8AC3E}">
        <p14:creationId xmlns:p14="http://schemas.microsoft.com/office/powerpoint/2010/main" val="2372815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3C65-C6AE-4A4F-9CB5-8541ACBE9E7D}"/>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4C3DEA4F-5931-6F45-AAB4-6DC89374813D}"/>
              </a:ext>
            </a:extLst>
          </p:cNvPr>
          <p:cNvSpPr>
            <a:spLocks noGrp="1"/>
          </p:cNvSpPr>
          <p:nvPr>
            <p:ph idx="1"/>
          </p:nvPr>
        </p:nvSpPr>
        <p:spPr>
          <a:ln>
            <a:solidFill>
              <a:srgbClr val="7030A0"/>
            </a:solidFill>
          </a:ln>
        </p:spPr>
        <p:txBody>
          <a:bodyPr/>
          <a:lstStyle/>
          <a:p>
            <a:pPr marL="0" indent="0">
              <a:buNone/>
            </a:pPr>
            <a:r>
              <a:rPr lang="en-US" dirty="0"/>
              <a:t>Professor JoAnne C. Maffia</a:t>
            </a:r>
          </a:p>
          <a:p>
            <a:pPr marL="0" indent="0">
              <a:buNone/>
            </a:pPr>
            <a:r>
              <a:rPr lang="en-US" dirty="0"/>
              <a:t>-brief background</a:t>
            </a:r>
          </a:p>
          <a:p>
            <a:pPr marL="0" indent="0">
              <a:buNone/>
            </a:pPr>
            <a:endParaRPr lang="en-US" dirty="0"/>
          </a:p>
          <a:p>
            <a:pPr marL="0" indent="0">
              <a:buNone/>
            </a:pPr>
            <a:r>
              <a:rPr lang="en-US" dirty="0"/>
              <a:t>Say your name and year </a:t>
            </a:r>
          </a:p>
          <a:p>
            <a:pPr marL="0" indent="0">
              <a:buNone/>
            </a:pPr>
            <a:endParaRPr lang="en-US" dirty="0"/>
          </a:p>
          <a:p>
            <a:pPr marL="0" indent="0">
              <a:buNone/>
            </a:pPr>
            <a:r>
              <a:rPr lang="en-US" dirty="0"/>
              <a:t>Split into groups *branch out beyond friends</a:t>
            </a:r>
          </a:p>
        </p:txBody>
      </p:sp>
      <p:sp>
        <p:nvSpPr>
          <p:cNvPr id="5" name="Slide Number Placeholder 4">
            <a:extLst>
              <a:ext uri="{FF2B5EF4-FFF2-40B4-BE49-F238E27FC236}">
                <a16:creationId xmlns:a16="http://schemas.microsoft.com/office/drawing/2014/main" id="{22DFAC4F-BBC9-F143-9283-9BC7672C107D}"/>
              </a:ext>
            </a:extLst>
          </p:cNvPr>
          <p:cNvSpPr>
            <a:spLocks noGrp="1"/>
          </p:cNvSpPr>
          <p:nvPr>
            <p:ph type="sldNum" sz="quarter" idx="12"/>
          </p:nvPr>
        </p:nvSpPr>
        <p:spPr/>
        <p:txBody>
          <a:bodyPr/>
          <a:lstStyle/>
          <a:p>
            <a:fld id="{9B1F01B8-4CD7-1240-AB1B-C44F79456D54}" type="slidenum">
              <a:rPr lang="en-US" smtClean="0"/>
              <a:t>2</a:t>
            </a:fld>
            <a:endParaRPr lang="en-US" dirty="0"/>
          </a:p>
        </p:txBody>
      </p:sp>
    </p:spTree>
    <p:extLst>
      <p:ext uri="{BB962C8B-B14F-4D97-AF65-F5344CB8AC3E}">
        <p14:creationId xmlns:p14="http://schemas.microsoft.com/office/powerpoint/2010/main" val="569954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4403"/>
          </a:xfrm>
        </p:spPr>
        <p:txBody>
          <a:bodyPr>
            <a:normAutofit/>
          </a:bodyPr>
          <a:lstStyle/>
          <a:p>
            <a:r>
              <a:rPr lang="en-US" sz="2000" dirty="0"/>
              <a:t>HIDDEN OBSTACLES continued</a:t>
            </a:r>
          </a:p>
        </p:txBody>
      </p:sp>
      <p:sp>
        <p:nvSpPr>
          <p:cNvPr id="3" name="Content Placeholder 2"/>
          <p:cNvSpPr>
            <a:spLocks noGrp="1"/>
          </p:cNvSpPr>
          <p:nvPr>
            <p:ph idx="1"/>
          </p:nvPr>
        </p:nvSpPr>
        <p:spPr>
          <a:xfrm>
            <a:off x="457200" y="1215256"/>
            <a:ext cx="8229600" cy="4910908"/>
          </a:xfrm>
          <a:ln>
            <a:solidFill>
              <a:srgbClr val="FFC93A"/>
            </a:solidFill>
          </a:ln>
        </p:spPr>
        <p:txBody>
          <a:bodyPr>
            <a:normAutofit fontScale="85000" lnSpcReduction="20000"/>
          </a:bodyPr>
          <a:lstStyle/>
          <a:p>
            <a:pPr marL="0" indent="0">
              <a:buNone/>
            </a:pPr>
            <a:r>
              <a:rPr lang="en-US" sz="1800" dirty="0"/>
              <a:t>A great way to explore the inter-connectedness of having a savior complex mixed with good intentions and an ego is to look into this book as a critique: the author only ever saw his students as </a:t>
            </a:r>
            <a:r>
              <a:rPr lang="en-US" sz="1800" i="1" dirty="0"/>
              <a:t>other </a:t>
            </a:r>
            <a:r>
              <a:rPr lang="en-US" sz="1800" dirty="0"/>
              <a:t>and approached teaching as a struggle for power and control. His white fragility masked the deeper issues. Ed Borland only taught for one year</a:t>
            </a:r>
          </a:p>
          <a:p>
            <a:pPr marL="0" indent="0">
              <a:buNone/>
            </a:pPr>
            <a:endParaRPr lang="en-US" sz="1800" i="1" dirty="0"/>
          </a:p>
          <a:p>
            <a:pPr marL="0" indent="0">
              <a:buNone/>
            </a:pPr>
            <a:r>
              <a:rPr lang="en-US" sz="1800" i="1" dirty="0"/>
              <a:t>The Battle for Room 314: My year of hope and despair in a New York City High School</a:t>
            </a:r>
          </a:p>
          <a:p>
            <a:pPr marL="0" indent="0">
              <a:buNone/>
            </a:pPr>
            <a:r>
              <a:rPr lang="en-US" sz="1800" dirty="0"/>
              <a:t>by Ed Boland</a:t>
            </a:r>
          </a:p>
          <a:p>
            <a:pPr marL="0" indent="0">
              <a:buNone/>
            </a:pPr>
            <a:r>
              <a:rPr lang="en-US" sz="1800" dirty="0">
                <a:hlinkClick r:id="rId2"/>
              </a:rPr>
              <a:t>http://nypost.com/2016/01/17/my-year-of-terror-and-abuse-teaching-at-a-nyc-high-school/</a:t>
            </a:r>
            <a:endParaRPr lang="en-US" sz="1800" dirty="0"/>
          </a:p>
          <a:p>
            <a:pPr marL="0" indent="0">
              <a:buNone/>
            </a:pPr>
            <a:endParaRPr lang="en-US" sz="1800" dirty="0"/>
          </a:p>
          <a:p>
            <a:pPr marL="0" indent="0">
              <a:buNone/>
            </a:pPr>
            <a:endParaRPr lang="en-US" sz="1800" dirty="0"/>
          </a:p>
          <a:p>
            <a:pPr marL="400050" lvl="1" indent="0">
              <a:buNone/>
            </a:pPr>
            <a:r>
              <a:rPr lang="en-US" sz="1900" dirty="0"/>
              <a:t>“The book is certain to be controversial. There’s something dilettante-ish, if not cynical, about a well-off, middle-aged white man stepping ever so briefly into this maelstrom of poverty, abuse, homelessness and violence and emerging with a book deal.” (NY Post article by Maureen Callahan)</a:t>
            </a:r>
          </a:p>
          <a:p>
            <a:pPr marL="0" indent="0">
              <a:buNone/>
            </a:pPr>
            <a:r>
              <a:rPr lang="en-US" sz="1800" dirty="0">
                <a:solidFill>
                  <a:srgbClr val="FF0000"/>
                </a:solidFill>
              </a:rPr>
              <a:t>------</a:t>
            </a:r>
          </a:p>
          <a:p>
            <a:pPr marL="0" indent="0">
              <a:buNone/>
            </a:pPr>
            <a:endParaRPr lang="en-US" sz="1600" dirty="0">
              <a:hlinkClick r:id="rId3"/>
            </a:endParaRPr>
          </a:p>
          <a:p>
            <a:pPr marL="0" indent="0">
              <a:buNone/>
            </a:pPr>
            <a:r>
              <a:rPr lang="en-US" sz="1600" dirty="0">
                <a:hlinkClick r:id="rId3"/>
              </a:rPr>
              <a:t>http://www.npr.org/sections/ed/2016/02/22/466300820/a-teacher-s-take-on-my-year-urban-teaching-memoirs</a:t>
            </a:r>
            <a:endParaRPr lang="en-US" sz="1600" dirty="0"/>
          </a:p>
          <a:p>
            <a:pPr marL="0" indent="0">
              <a:buNone/>
            </a:pPr>
            <a:endParaRPr lang="en-US" sz="1600" dirty="0"/>
          </a:p>
          <a:p>
            <a:pPr marL="0" indent="0">
              <a:buNone/>
            </a:pPr>
            <a:r>
              <a:rPr lang="en-US" sz="1600" dirty="0">
                <a:solidFill>
                  <a:srgbClr val="FF0000"/>
                </a:solidFill>
              </a:rPr>
              <a:t>ACTIVITY:</a:t>
            </a:r>
          </a:p>
          <a:p>
            <a:pPr marL="0" indent="0">
              <a:buNone/>
            </a:pPr>
            <a:r>
              <a:rPr lang="en-US" sz="1600" dirty="0">
                <a:solidFill>
                  <a:schemeClr val="tx1">
                    <a:lumMod val="95000"/>
                    <a:lumOff val="5000"/>
                  </a:schemeClr>
                </a:solidFill>
              </a:rPr>
              <a:t>1. READ: </a:t>
            </a:r>
            <a:r>
              <a:rPr lang="en-US" sz="1600" dirty="0"/>
              <a:t>Review from NPRed by a veteran teacher, Nicole Dixon facilitated by Eric Westervelt:</a:t>
            </a:r>
          </a:p>
          <a:p>
            <a:pPr marL="0" indent="0">
              <a:buNone/>
            </a:pPr>
            <a:r>
              <a:rPr lang="en-US" sz="1600" dirty="0"/>
              <a:t>2. Share feedback with all groups</a:t>
            </a:r>
          </a:p>
          <a:p>
            <a:pPr marL="0" indent="0">
              <a:buNone/>
            </a:pPr>
            <a:endParaRPr lang="en-US" sz="1600" dirty="0"/>
          </a:p>
          <a:p>
            <a:pPr marL="0" indent="0">
              <a:buNone/>
            </a:pPr>
            <a:endParaRPr lang="en-US" sz="1600" dirty="0"/>
          </a:p>
          <a:p>
            <a:endParaRPr lang="en-US" sz="1100" dirty="0"/>
          </a:p>
        </p:txBody>
      </p:sp>
      <p:sp>
        <p:nvSpPr>
          <p:cNvPr id="5" name="Slide Number Placeholder 4">
            <a:extLst>
              <a:ext uri="{FF2B5EF4-FFF2-40B4-BE49-F238E27FC236}">
                <a16:creationId xmlns:a16="http://schemas.microsoft.com/office/drawing/2014/main" id="{EC6D3052-534E-534F-ADC4-5902925C2CA2}"/>
              </a:ext>
            </a:extLst>
          </p:cNvPr>
          <p:cNvSpPr>
            <a:spLocks noGrp="1"/>
          </p:cNvSpPr>
          <p:nvPr>
            <p:ph type="sldNum" sz="quarter" idx="12"/>
          </p:nvPr>
        </p:nvSpPr>
        <p:spPr/>
        <p:txBody>
          <a:bodyPr/>
          <a:lstStyle/>
          <a:p>
            <a:fld id="{9B1F01B8-4CD7-1240-AB1B-C44F79456D54}" type="slidenum">
              <a:rPr lang="en-US" smtClean="0"/>
              <a:t>20</a:t>
            </a:fld>
            <a:endParaRPr lang="en-US" dirty="0"/>
          </a:p>
        </p:txBody>
      </p:sp>
    </p:spTree>
    <p:extLst>
      <p:ext uri="{BB962C8B-B14F-4D97-AF65-F5344CB8AC3E}">
        <p14:creationId xmlns:p14="http://schemas.microsoft.com/office/powerpoint/2010/main" val="1680443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
            <a:ext cx="8229600" cy="6268174"/>
          </a:xfrm>
          <a:ln>
            <a:solidFill>
              <a:srgbClr val="FF0000"/>
            </a:solidFill>
          </a:ln>
        </p:spPr>
        <p:txBody>
          <a:bodyPr>
            <a:normAutofit fontScale="47500" lnSpcReduction="20000"/>
          </a:bodyPr>
          <a:lstStyle/>
          <a:p>
            <a:pPr marL="0" indent="0" algn="ctr">
              <a:buNone/>
            </a:pPr>
            <a:r>
              <a:rPr lang="en-US" sz="5100" dirty="0"/>
              <a:t>Preconceived notions = </a:t>
            </a:r>
          </a:p>
          <a:p>
            <a:pPr marL="0" indent="0" algn="ctr">
              <a:buNone/>
            </a:pPr>
            <a:endParaRPr lang="en-US" sz="4400" dirty="0"/>
          </a:p>
          <a:p>
            <a:r>
              <a:rPr lang="en-US" dirty="0"/>
              <a:t>A failure to connect on a personal level</a:t>
            </a:r>
          </a:p>
          <a:p>
            <a:r>
              <a:rPr lang="en-US" dirty="0"/>
              <a:t>A failure to teach equitably</a:t>
            </a:r>
          </a:p>
          <a:p>
            <a:r>
              <a:rPr lang="en-US" dirty="0"/>
              <a:t>And a failure for true learning to take place. </a:t>
            </a:r>
          </a:p>
          <a:p>
            <a:pPr marL="0" indent="0">
              <a:buNone/>
            </a:pPr>
            <a:endParaRPr lang="en-US" dirty="0"/>
          </a:p>
          <a:p>
            <a:pPr marL="0" indent="0">
              <a:buNone/>
            </a:pPr>
            <a:r>
              <a:rPr lang="en-US" dirty="0"/>
              <a:t>*Everybody suffers in this scenario. When you truly understand your student body for who they are, </a:t>
            </a:r>
            <a:r>
              <a:rPr lang="en-US" b="1" dirty="0"/>
              <a:t>you will have the ability to create a culture of positive learning</a:t>
            </a:r>
            <a:r>
              <a:rPr lang="en-US" dirty="0"/>
              <a:t>. This becomes the foundation for creating realistic expectations and attainable goals as an educator.</a:t>
            </a:r>
          </a:p>
          <a:p>
            <a:pPr marL="0" indent="0" algn="ctr">
              <a:buNone/>
            </a:pPr>
            <a:endParaRPr lang="en-US" dirty="0"/>
          </a:p>
          <a:p>
            <a:pPr marL="0" indent="0" algn="ctr">
              <a:buNone/>
            </a:pPr>
            <a:r>
              <a:rPr lang="en-US" dirty="0"/>
              <a:t>Have </a:t>
            </a:r>
            <a:r>
              <a:rPr lang="en-US" b="1" dirty="0"/>
              <a:t>Realistic Expectations </a:t>
            </a:r>
          </a:p>
          <a:p>
            <a:pPr marL="0" indent="0" algn="ctr">
              <a:buNone/>
            </a:pPr>
            <a:r>
              <a:rPr lang="en-US" dirty="0"/>
              <a:t> </a:t>
            </a:r>
          </a:p>
          <a:p>
            <a:r>
              <a:rPr lang="en-US" dirty="0"/>
              <a:t>This doesn’t imply having ‘no expectations’ or ‘lowering your expectations’ it simply implies </a:t>
            </a:r>
            <a:r>
              <a:rPr lang="en-US" b="1" dirty="0"/>
              <a:t>student-centered expectations</a:t>
            </a:r>
          </a:p>
          <a:p>
            <a:pPr marL="0" indent="0">
              <a:buNone/>
            </a:pPr>
            <a:endParaRPr lang="en-US" dirty="0"/>
          </a:p>
          <a:p>
            <a:pPr marL="0" indent="0" algn="ctr">
              <a:buNone/>
            </a:pPr>
            <a:r>
              <a:rPr lang="en-US" dirty="0"/>
              <a:t>Create </a:t>
            </a:r>
            <a:r>
              <a:rPr lang="en-US" b="1" dirty="0"/>
              <a:t>Attainable Goals </a:t>
            </a:r>
          </a:p>
          <a:p>
            <a:pPr marL="0" indent="0" algn="ctr">
              <a:buNone/>
            </a:pPr>
            <a:endParaRPr lang="en-US" b="1" dirty="0"/>
          </a:p>
          <a:p>
            <a:r>
              <a:rPr lang="en-US" dirty="0"/>
              <a:t>Your job and responsibility, is to experiment, create, teach and apply appropriate methods that aid your students in reaching </a:t>
            </a:r>
            <a:r>
              <a:rPr lang="en-US" b="1" dirty="0"/>
              <a:t>student-centered goals</a:t>
            </a:r>
            <a:r>
              <a:rPr lang="en-US" dirty="0"/>
              <a:t>. Small, structured goals, eventually, become the larger goal at hand. </a:t>
            </a:r>
          </a:p>
          <a:p>
            <a:endParaRPr lang="en-US" dirty="0"/>
          </a:p>
          <a:p>
            <a:r>
              <a:rPr lang="en-US" sz="3400" dirty="0"/>
              <a:t>Remember that expectations and goals are intertwined and connected; there is no room for your </a:t>
            </a:r>
            <a:r>
              <a:rPr lang="en-US" sz="3400" b="1" dirty="0"/>
              <a:t>EGO</a:t>
            </a:r>
            <a:r>
              <a:rPr lang="en-US" sz="3400" dirty="0"/>
              <a:t>.</a:t>
            </a:r>
          </a:p>
          <a:p>
            <a:endParaRPr lang="en-US" sz="3400" dirty="0"/>
          </a:p>
          <a:p>
            <a:r>
              <a:rPr lang="en-US" sz="3400" dirty="0"/>
              <a:t>Think</a:t>
            </a:r>
            <a:r>
              <a:rPr lang="en-US" sz="3400" b="1" dirty="0"/>
              <a:t> ‘Teacher as Global Citizen’. </a:t>
            </a:r>
            <a:r>
              <a:rPr lang="en-US" sz="3400" dirty="0"/>
              <a:t>Everyone is a citizen of the world and this presentation attempts to provide suggestions for improving humanity through the field of education. First start by improving yourself.</a:t>
            </a:r>
          </a:p>
        </p:txBody>
      </p:sp>
      <p:sp>
        <p:nvSpPr>
          <p:cNvPr id="4" name="Slide Number Placeholder 3">
            <a:extLst>
              <a:ext uri="{FF2B5EF4-FFF2-40B4-BE49-F238E27FC236}">
                <a16:creationId xmlns:a16="http://schemas.microsoft.com/office/drawing/2014/main" id="{C0BC425D-3EEF-0F4B-A862-0E236C665038}"/>
              </a:ext>
            </a:extLst>
          </p:cNvPr>
          <p:cNvSpPr>
            <a:spLocks noGrp="1"/>
          </p:cNvSpPr>
          <p:nvPr>
            <p:ph type="sldNum" sz="quarter" idx="12"/>
          </p:nvPr>
        </p:nvSpPr>
        <p:spPr/>
        <p:txBody>
          <a:bodyPr/>
          <a:lstStyle/>
          <a:p>
            <a:fld id="{9B1F01B8-4CD7-1240-AB1B-C44F79456D54}" type="slidenum">
              <a:rPr lang="en-US" smtClean="0"/>
              <a:t>21</a:t>
            </a:fld>
            <a:endParaRPr lang="en-US" dirty="0"/>
          </a:p>
        </p:txBody>
      </p:sp>
    </p:spTree>
    <p:extLst>
      <p:ext uri="{BB962C8B-B14F-4D97-AF65-F5344CB8AC3E}">
        <p14:creationId xmlns:p14="http://schemas.microsoft.com/office/powerpoint/2010/main" val="2261266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22093178"/>
              </p:ext>
            </p:extLst>
          </p:nvPr>
        </p:nvGraphicFramePr>
        <p:xfrm>
          <a:off x="503173" y="993863"/>
          <a:ext cx="8403760" cy="5497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1" name="Oval 90">
            <a:extLst>
              <a:ext uri="{FF2B5EF4-FFF2-40B4-BE49-F238E27FC236}">
                <a16:creationId xmlns:a16="http://schemas.microsoft.com/office/drawing/2014/main" id="{8499FFC0-7D4D-5347-9A1B-850F88F18BCF}"/>
              </a:ext>
            </a:extLst>
          </p:cNvPr>
          <p:cNvSpPr/>
          <p:nvPr/>
        </p:nvSpPr>
        <p:spPr>
          <a:xfrm>
            <a:off x="2724256" y="1305202"/>
            <a:ext cx="1329137" cy="1259971"/>
          </a:xfrm>
          <a:prstGeom prst="ellipse">
            <a:avLst/>
          </a:prstGeom>
          <a:solidFill>
            <a:srgbClr val="FFFF0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Student</a:t>
            </a:r>
          </a:p>
          <a:p>
            <a:pPr algn="ctr"/>
            <a:r>
              <a:rPr lang="en-US" dirty="0">
                <a:solidFill>
                  <a:schemeClr val="tx1"/>
                </a:solidFill>
              </a:rPr>
              <a:t>Body</a:t>
            </a:r>
          </a:p>
        </p:txBody>
      </p:sp>
      <p:sp>
        <p:nvSpPr>
          <p:cNvPr id="136" name="Bent Arrow 135">
            <a:extLst>
              <a:ext uri="{FF2B5EF4-FFF2-40B4-BE49-F238E27FC236}">
                <a16:creationId xmlns:a16="http://schemas.microsoft.com/office/drawing/2014/main" id="{F96085DB-46F1-6E45-B58D-609F8AD5D4A2}"/>
              </a:ext>
            </a:extLst>
          </p:cNvPr>
          <p:cNvSpPr/>
          <p:nvPr/>
        </p:nvSpPr>
        <p:spPr>
          <a:xfrm rot="5400000">
            <a:off x="5089644" y="1635965"/>
            <a:ext cx="4027059" cy="2838434"/>
          </a:xfrm>
          <a:prstGeom prst="bentArrow">
            <a:avLst>
              <a:gd name="adj1" fmla="val 1529"/>
              <a:gd name="adj2" fmla="val 7848"/>
              <a:gd name="adj3" fmla="val 3298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Bent Arrow 137">
            <a:extLst>
              <a:ext uri="{FF2B5EF4-FFF2-40B4-BE49-F238E27FC236}">
                <a16:creationId xmlns:a16="http://schemas.microsoft.com/office/drawing/2014/main" id="{3D71D5F8-9AD4-B840-A1DC-6F0410DBC716}"/>
              </a:ext>
            </a:extLst>
          </p:cNvPr>
          <p:cNvSpPr/>
          <p:nvPr/>
        </p:nvSpPr>
        <p:spPr>
          <a:xfrm rot="5400000" flipV="1">
            <a:off x="-156614" y="1612071"/>
            <a:ext cx="4074848" cy="2838434"/>
          </a:xfrm>
          <a:prstGeom prst="bentArrow">
            <a:avLst>
              <a:gd name="adj1" fmla="val 1966"/>
              <a:gd name="adj2" fmla="val 8146"/>
              <a:gd name="adj3" fmla="val 50000"/>
              <a:gd name="adj4"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6" name="TextBox 155">
            <a:extLst>
              <a:ext uri="{FF2B5EF4-FFF2-40B4-BE49-F238E27FC236}">
                <a16:creationId xmlns:a16="http://schemas.microsoft.com/office/drawing/2014/main" id="{2D54664F-EC10-BA47-B6F7-848A1B8C69A6}"/>
              </a:ext>
            </a:extLst>
          </p:cNvPr>
          <p:cNvSpPr txBox="1"/>
          <p:nvPr/>
        </p:nvSpPr>
        <p:spPr>
          <a:xfrm>
            <a:off x="3398788" y="337327"/>
            <a:ext cx="2178619" cy="646331"/>
          </a:xfrm>
          <a:prstGeom prst="rect">
            <a:avLst/>
          </a:prstGeom>
          <a:solidFill>
            <a:srgbClr val="FFC000"/>
          </a:solidFill>
        </p:spPr>
        <p:txBody>
          <a:bodyPr wrap="square" rtlCol="0">
            <a:spAutoFit/>
          </a:bodyPr>
          <a:lstStyle/>
          <a:p>
            <a:pPr algn="ctr"/>
            <a:r>
              <a:rPr lang="en-US" dirty="0"/>
              <a:t>Single Narrative Story</a:t>
            </a:r>
          </a:p>
        </p:txBody>
      </p:sp>
      <p:sp>
        <p:nvSpPr>
          <p:cNvPr id="157" name="TextBox 156">
            <a:extLst>
              <a:ext uri="{FF2B5EF4-FFF2-40B4-BE49-F238E27FC236}">
                <a16:creationId xmlns:a16="http://schemas.microsoft.com/office/drawing/2014/main" id="{DFDEF31B-1DBC-C347-8BCD-BFA70FEB4557}"/>
              </a:ext>
            </a:extLst>
          </p:cNvPr>
          <p:cNvSpPr txBox="1"/>
          <p:nvPr/>
        </p:nvSpPr>
        <p:spPr>
          <a:xfrm>
            <a:off x="5683897" y="624531"/>
            <a:ext cx="589200" cy="369332"/>
          </a:xfrm>
          <a:prstGeom prst="rect">
            <a:avLst/>
          </a:prstGeom>
          <a:noFill/>
        </p:spPr>
        <p:txBody>
          <a:bodyPr wrap="none" rtlCol="0">
            <a:spAutoFit/>
          </a:bodyPr>
          <a:lstStyle/>
          <a:p>
            <a:r>
              <a:rPr lang="en-US" dirty="0"/>
              <a:t>YOU</a:t>
            </a:r>
          </a:p>
        </p:txBody>
      </p:sp>
      <p:sp>
        <p:nvSpPr>
          <p:cNvPr id="158" name="TextBox 157">
            <a:extLst>
              <a:ext uri="{FF2B5EF4-FFF2-40B4-BE49-F238E27FC236}">
                <a16:creationId xmlns:a16="http://schemas.microsoft.com/office/drawing/2014/main" id="{3A127409-0862-E740-8042-062B22975256}"/>
              </a:ext>
            </a:extLst>
          </p:cNvPr>
          <p:cNvSpPr txBox="1"/>
          <p:nvPr/>
        </p:nvSpPr>
        <p:spPr>
          <a:xfrm>
            <a:off x="2307911" y="672319"/>
            <a:ext cx="1012906" cy="369332"/>
          </a:xfrm>
          <a:prstGeom prst="rect">
            <a:avLst/>
          </a:prstGeom>
          <a:noFill/>
        </p:spPr>
        <p:txBody>
          <a:bodyPr wrap="none" rtlCol="0">
            <a:spAutoFit/>
          </a:bodyPr>
          <a:lstStyle/>
          <a:p>
            <a:r>
              <a:rPr lang="en-US" dirty="0"/>
              <a:t>Students</a:t>
            </a:r>
          </a:p>
        </p:txBody>
      </p:sp>
      <p:cxnSp>
        <p:nvCxnSpPr>
          <p:cNvPr id="163" name="Straight Arrow Connector 162">
            <a:extLst>
              <a:ext uri="{FF2B5EF4-FFF2-40B4-BE49-F238E27FC236}">
                <a16:creationId xmlns:a16="http://schemas.microsoft.com/office/drawing/2014/main" id="{FC03818B-1F14-C440-856B-DDC4BCC0ED5A}"/>
              </a:ext>
            </a:extLst>
          </p:cNvPr>
          <p:cNvCxnSpPr>
            <a:cxnSpLocks/>
          </p:cNvCxnSpPr>
          <p:nvPr/>
        </p:nvCxnSpPr>
        <p:spPr>
          <a:xfrm flipH="1">
            <a:off x="2379651" y="2373846"/>
            <a:ext cx="233661" cy="290566"/>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6" name="Straight Arrow Connector 185">
            <a:extLst>
              <a:ext uri="{FF2B5EF4-FFF2-40B4-BE49-F238E27FC236}">
                <a16:creationId xmlns:a16="http://schemas.microsoft.com/office/drawing/2014/main" id="{1C00AFF4-6A68-1241-9797-D8E3809CC8BC}"/>
              </a:ext>
            </a:extLst>
          </p:cNvPr>
          <p:cNvCxnSpPr>
            <a:cxnSpLocks/>
          </p:cNvCxnSpPr>
          <p:nvPr/>
        </p:nvCxnSpPr>
        <p:spPr>
          <a:xfrm>
            <a:off x="3817257" y="1662154"/>
            <a:ext cx="887796"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95" name="Straight Arrow Connector 194">
            <a:extLst>
              <a:ext uri="{FF2B5EF4-FFF2-40B4-BE49-F238E27FC236}">
                <a16:creationId xmlns:a16="http://schemas.microsoft.com/office/drawing/2014/main" id="{4B20917C-BA92-EC48-A7B5-E987E48ECA26}"/>
              </a:ext>
            </a:extLst>
          </p:cNvPr>
          <p:cNvCxnSpPr>
            <a:cxnSpLocks/>
          </p:cNvCxnSpPr>
          <p:nvPr/>
        </p:nvCxnSpPr>
        <p:spPr>
          <a:xfrm flipH="1">
            <a:off x="4323644" y="2113637"/>
            <a:ext cx="350188" cy="979519"/>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05" name="Straight Arrow Connector 204">
            <a:extLst>
              <a:ext uri="{FF2B5EF4-FFF2-40B4-BE49-F238E27FC236}">
                <a16:creationId xmlns:a16="http://schemas.microsoft.com/office/drawing/2014/main" id="{C20037E2-C8BB-5D48-9196-B1A61E6EF8D7}"/>
              </a:ext>
            </a:extLst>
          </p:cNvPr>
          <p:cNvCxnSpPr>
            <a:cxnSpLocks/>
          </p:cNvCxnSpPr>
          <p:nvPr/>
        </p:nvCxnSpPr>
        <p:spPr>
          <a:xfrm>
            <a:off x="5738740" y="2244282"/>
            <a:ext cx="301874" cy="2257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8" name="Straight Arrow Connector 207">
            <a:extLst>
              <a:ext uri="{FF2B5EF4-FFF2-40B4-BE49-F238E27FC236}">
                <a16:creationId xmlns:a16="http://schemas.microsoft.com/office/drawing/2014/main" id="{8E675921-9E16-454D-89AE-D62437E10D55}"/>
              </a:ext>
            </a:extLst>
          </p:cNvPr>
          <p:cNvCxnSpPr>
            <a:cxnSpLocks/>
          </p:cNvCxnSpPr>
          <p:nvPr/>
        </p:nvCxnSpPr>
        <p:spPr>
          <a:xfrm>
            <a:off x="6602431" y="3742487"/>
            <a:ext cx="0" cy="3360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3" name="Straight Arrow Connector 212">
            <a:extLst>
              <a:ext uri="{FF2B5EF4-FFF2-40B4-BE49-F238E27FC236}">
                <a16:creationId xmlns:a16="http://schemas.microsoft.com/office/drawing/2014/main" id="{BE09AD44-9241-5E40-B22D-1C69B3671009}"/>
              </a:ext>
            </a:extLst>
          </p:cNvPr>
          <p:cNvCxnSpPr>
            <a:cxnSpLocks/>
          </p:cNvCxnSpPr>
          <p:nvPr/>
        </p:nvCxnSpPr>
        <p:spPr>
          <a:xfrm flipH="1">
            <a:off x="5577407" y="5390256"/>
            <a:ext cx="161334" cy="154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Slide Number Placeholder 2">
            <a:extLst>
              <a:ext uri="{FF2B5EF4-FFF2-40B4-BE49-F238E27FC236}">
                <a16:creationId xmlns:a16="http://schemas.microsoft.com/office/drawing/2014/main" id="{AEDB7F42-6C63-1543-A366-CDA1C726DB5C}"/>
              </a:ext>
            </a:extLst>
          </p:cNvPr>
          <p:cNvSpPr>
            <a:spLocks noGrp="1"/>
          </p:cNvSpPr>
          <p:nvPr>
            <p:ph type="sldNum" sz="quarter" idx="12"/>
          </p:nvPr>
        </p:nvSpPr>
        <p:spPr/>
        <p:txBody>
          <a:bodyPr/>
          <a:lstStyle/>
          <a:p>
            <a:fld id="{9B1F01B8-4CD7-1240-AB1B-C44F79456D54}" type="slidenum">
              <a:rPr lang="en-US" smtClean="0"/>
              <a:t>22</a:t>
            </a:fld>
            <a:endParaRPr lang="en-US" dirty="0"/>
          </a:p>
        </p:txBody>
      </p:sp>
      <p:cxnSp>
        <p:nvCxnSpPr>
          <p:cNvPr id="13" name="Straight Arrow Connector 12">
            <a:extLst>
              <a:ext uri="{FF2B5EF4-FFF2-40B4-BE49-F238E27FC236}">
                <a16:creationId xmlns:a16="http://schemas.microsoft.com/office/drawing/2014/main" id="{2AE42A4E-8FFB-9A44-8CB5-56BEF694D262}"/>
              </a:ext>
            </a:extLst>
          </p:cNvPr>
          <p:cNvCxnSpPr>
            <a:cxnSpLocks/>
          </p:cNvCxnSpPr>
          <p:nvPr/>
        </p:nvCxnSpPr>
        <p:spPr>
          <a:xfrm>
            <a:off x="3703160" y="2109782"/>
            <a:ext cx="539079" cy="983374"/>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C82B852A-B9B9-E74D-A2C2-4610C6D3ECB6}"/>
              </a:ext>
            </a:extLst>
          </p:cNvPr>
          <p:cNvCxnSpPr>
            <a:cxnSpLocks/>
          </p:cNvCxnSpPr>
          <p:nvPr/>
        </p:nvCxnSpPr>
        <p:spPr>
          <a:xfrm>
            <a:off x="2222339" y="4190035"/>
            <a:ext cx="134163" cy="36157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00B96FEB-A82B-074C-A106-15E8D0180D3F}"/>
              </a:ext>
            </a:extLst>
          </p:cNvPr>
          <p:cNvCxnSpPr>
            <a:cxnSpLocks/>
          </p:cNvCxnSpPr>
          <p:nvPr/>
        </p:nvCxnSpPr>
        <p:spPr>
          <a:xfrm>
            <a:off x="3566594" y="5552798"/>
            <a:ext cx="406105" cy="165096"/>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2851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BD3693-3D40-AB47-ADBB-F88FC8DBA549}"/>
              </a:ext>
            </a:extLst>
          </p:cNvPr>
          <p:cNvSpPr>
            <a:spLocks noGrp="1"/>
          </p:cNvSpPr>
          <p:nvPr>
            <p:ph type="sldNum" sz="quarter" idx="12"/>
          </p:nvPr>
        </p:nvSpPr>
        <p:spPr/>
        <p:txBody>
          <a:bodyPr/>
          <a:lstStyle/>
          <a:p>
            <a:fld id="{9B1F01B8-4CD7-1240-AB1B-C44F79456D54}" type="slidenum">
              <a:rPr lang="en-US" smtClean="0"/>
              <a:t>23</a:t>
            </a:fld>
            <a:endParaRPr lang="en-US" dirty="0"/>
          </a:p>
        </p:txBody>
      </p:sp>
      <p:sp>
        <p:nvSpPr>
          <p:cNvPr id="6" name="Content Placeholder 2">
            <a:extLst>
              <a:ext uri="{FF2B5EF4-FFF2-40B4-BE49-F238E27FC236}">
                <a16:creationId xmlns:a16="http://schemas.microsoft.com/office/drawing/2014/main" id="{DE23EF17-41BC-6348-B74E-D3E01D939D90}"/>
              </a:ext>
            </a:extLst>
          </p:cNvPr>
          <p:cNvSpPr>
            <a:spLocks noGrp="1"/>
          </p:cNvSpPr>
          <p:nvPr>
            <p:ph idx="1"/>
          </p:nvPr>
        </p:nvSpPr>
        <p:spPr>
          <a:xfrm>
            <a:off x="2338211" y="2839156"/>
            <a:ext cx="4467578" cy="589844"/>
          </a:xfrm>
          <a:ln>
            <a:solidFill>
              <a:srgbClr val="FF0000"/>
            </a:solidFill>
          </a:ln>
        </p:spPr>
        <p:txBody>
          <a:bodyPr/>
          <a:lstStyle/>
          <a:p>
            <a:pPr marL="0" indent="0" algn="ctr">
              <a:buNone/>
            </a:pPr>
            <a:r>
              <a:rPr lang="en-US" dirty="0"/>
              <a:t>5 Minute Break</a:t>
            </a:r>
          </a:p>
        </p:txBody>
      </p:sp>
    </p:spTree>
    <p:extLst>
      <p:ext uri="{BB962C8B-B14F-4D97-AF65-F5344CB8AC3E}">
        <p14:creationId xmlns:p14="http://schemas.microsoft.com/office/powerpoint/2010/main" val="2908250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296B1-B454-9E49-A95A-C37F3B39F0B4}"/>
              </a:ext>
            </a:extLst>
          </p:cNvPr>
          <p:cNvSpPr>
            <a:spLocks noGrp="1"/>
          </p:cNvSpPr>
          <p:nvPr>
            <p:ph idx="1"/>
          </p:nvPr>
        </p:nvSpPr>
        <p:spPr>
          <a:xfrm>
            <a:off x="457200" y="338668"/>
            <a:ext cx="8229600" cy="5787496"/>
          </a:xfrm>
          <a:ln>
            <a:solidFill>
              <a:srgbClr val="92D050"/>
            </a:solidFill>
          </a:ln>
        </p:spPr>
        <p:txBody>
          <a:bodyPr/>
          <a:lstStyle/>
          <a:p>
            <a:pPr marL="0" indent="0" algn="ctr">
              <a:buNone/>
            </a:pPr>
            <a:endParaRPr lang="en-US" dirty="0"/>
          </a:p>
          <a:p>
            <a:pPr marL="0" indent="0" algn="ctr">
              <a:buNone/>
            </a:pPr>
            <a:endParaRPr lang="en-US" dirty="0"/>
          </a:p>
          <a:p>
            <a:pPr marL="0" indent="0" algn="ctr">
              <a:buNone/>
            </a:pPr>
            <a:r>
              <a:rPr lang="en-US" sz="4000" dirty="0"/>
              <a:t>What types of information would be helpful to know before starting your teaching post?</a:t>
            </a:r>
          </a:p>
          <a:p>
            <a:pPr marL="0" indent="0" algn="ctr">
              <a:buNone/>
            </a:pPr>
            <a:endParaRPr lang="en-US" dirty="0"/>
          </a:p>
          <a:p>
            <a:pPr marL="0" indent="0">
              <a:buNone/>
            </a:pPr>
            <a:r>
              <a:rPr lang="en-US" dirty="0"/>
              <a:t>1. Reflect on this question</a:t>
            </a:r>
          </a:p>
          <a:p>
            <a:pPr marL="0" indent="0">
              <a:buNone/>
            </a:pPr>
            <a:r>
              <a:rPr lang="en-US" dirty="0"/>
              <a:t>2. Share questions and thoughts with all groups</a:t>
            </a:r>
          </a:p>
        </p:txBody>
      </p:sp>
      <p:sp>
        <p:nvSpPr>
          <p:cNvPr id="5" name="Slide Number Placeholder 4">
            <a:extLst>
              <a:ext uri="{FF2B5EF4-FFF2-40B4-BE49-F238E27FC236}">
                <a16:creationId xmlns:a16="http://schemas.microsoft.com/office/drawing/2014/main" id="{1ADED1AC-4C47-234A-BEC2-8EA2C1E744D9}"/>
              </a:ext>
            </a:extLst>
          </p:cNvPr>
          <p:cNvSpPr>
            <a:spLocks noGrp="1"/>
          </p:cNvSpPr>
          <p:nvPr>
            <p:ph type="sldNum" sz="quarter" idx="12"/>
          </p:nvPr>
        </p:nvSpPr>
        <p:spPr/>
        <p:txBody>
          <a:bodyPr/>
          <a:lstStyle/>
          <a:p>
            <a:fld id="{9B1F01B8-4CD7-1240-AB1B-C44F79456D54}" type="slidenum">
              <a:rPr lang="en-US" smtClean="0"/>
              <a:t>24</a:t>
            </a:fld>
            <a:endParaRPr lang="en-US" dirty="0"/>
          </a:p>
        </p:txBody>
      </p:sp>
    </p:spTree>
    <p:extLst>
      <p:ext uri="{BB962C8B-B14F-4D97-AF65-F5344CB8AC3E}">
        <p14:creationId xmlns:p14="http://schemas.microsoft.com/office/powerpoint/2010/main" val="2906784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909" y="295571"/>
            <a:ext cx="8506601" cy="6060780"/>
          </a:xfrm>
          <a:ln>
            <a:solidFill>
              <a:srgbClr val="92D050"/>
            </a:solidFill>
          </a:ln>
        </p:spPr>
        <p:txBody>
          <a:bodyPr>
            <a:normAutofit fontScale="70000" lnSpcReduction="20000"/>
          </a:bodyPr>
          <a:lstStyle/>
          <a:p>
            <a:pPr marL="0" indent="0" algn="ctr">
              <a:buNone/>
            </a:pPr>
            <a:r>
              <a:rPr lang="en-US" sz="3600" dirty="0"/>
              <a:t>Know Your Student Body</a:t>
            </a:r>
          </a:p>
          <a:p>
            <a:pPr marL="0" indent="0" algn="ctr">
              <a:buNone/>
            </a:pPr>
            <a:r>
              <a:rPr lang="en-US" sz="3600" dirty="0"/>
              <a:t>Relevant Information</a:t>
            </a:r>
            <a:br>
              <a:rPr lang="en-US" sz="3200" dirty="0"/>
            </a:br>
            <a:endParaRPr lang="en-US" sz="3200" dirty="0"/>
          </a:p>
          <a:p>
            <a:pPr marL="0" indent="0" algn="ctr">
              <a:buNone/>
            </a:pPr>
            <a:endParaRPr lang="en-US" dirty="0"/>
          </a:p>
          <a:p>
            <a:r>
              <a:rPr lang="en-US" dirty="0"/>
              <a:t>Where are they living? Urban, suburban, rural, in a house, an apartment, a shelter?</a:t>
            </a:r>
          </a:p>
          <a:p>
            <a:r>
              <a:rPr lang="en-US" dirty="0"/>
              <a:t>What is their surrounding environment like? </a:t>
            </a:r>
          </a:p>
          <a:p>
            <a:r>
              <a:rPr lang="en-US" dirty="0"/>
              <a:t>Who makes up their community? </a:t>
            </a:r>
          </a:p>
          <a:p>
            <a:r>
              <a:rPr lang="en-US" dirty="0"/>
              <a:t>What is the history of their community? </a:t>
            </a:r>
          </a:p>
          <a:p>
            <a:r>
              <a:rPr lang="en-US" dirty="0"/>
              <a:t>What is the primary language or languages of their community? </a:t>
            </a:r>
          </a:p>
          <a:p>
            <a:r>
              <a:rPr lang="en-US" dirty="0"/>
              <a:t>What is the socio-economic status of their family, the community? </a:t>
            </a:r>
          </a:p>
          <a:p>
            <a:r>
              <a:rPr lang="en-US" dirty="0"/>
              <a:t>Is it economically diverse?  </a:t>
            </a:r>
          </a:p>
          <a:p>
            <a:r>
              <a:rPr lang="en-US" dirty="0"/>
              <a:t>Is it ethnically diverse? </a:t>
            </a:r>
          </a:p>
          <a:p>
            <a:r>
              <a:rPr lang="en-US" dirty="0"/>
              <a:t>Is it racially diverse? </a:t>
            </a:r>
          </a:p>
          <a:p>
            <a:r>
              <a:rPr lang="en-US" dirty="0"/>
              <a:t>Are there any religious groups? And is there diversity among them?</a:t>
            </a:r>
          </a:p>
          <a:p>
            <a:r>
              <a:rPr lang="en-US" dirty="0"/>
              <a:t>What is the culture of the school including the administration? </a:t>
            </a:r>
          </a:p>
          <a:p>
            <a:r>
              <a:rPr lang="en-US" dirty="0"/>
              <a:t>What is the culture of the school regarding the LGBTQ community? </a:t>
            </a:r>
          </a:p>
          <a:p>
            <a:r>
              <a:rPr lang="en-US" dirty="0"/>
              <a:t>Is there a culture of bullying or tolerance?  </a:t>
            </a:r>
          </a:p>
          <a:p>
            <a:endParaRPr lang="en-US" dirty="0"/>
          </a:p>
        </p:txBody>
      </p:sp>
      <p:sp>
        <p:nvSpPr>
          <p:cNvPr id="4" name="Slide Number Placeholder 3">
            <a:extLst>
              <a:ext uri="{FF2B5EF4-FFF2-40B4-BE49-F238E27FC236}">
                <a16:creationId xmlns:a16="http://schemas.microsoft.com/office/drawing/2014/main" id="{8E0147EA-82E9-204C-AA62-3C8141A46630}"/>
              </a:ext>
            </a:extLst>
          </p:cNvPr>
          <p:cNvSpPr>
            <a:spLocks noGrp="1"/>
          </p:cNvSpPr>
          <p:nvPr>
            <p:ph type="sldNum" sz="quarter" idx="12"/>
          </p:nvPr>
        </p:nvSpPr>
        <p:spPr/>
        <p:txBody>
          <a:bodyPr/>
          <a:lstStyle/>
          <a:p>
            <a:fld id="{9B1F01B8-4CD7-1240-AB1B-C44F79456D54}" type="slidenum">
              <a:rPr lang="en-US" smtClean="0"/>
              <a:t>25</a:t>
            </a:fld>
            <a:endParaRPr lang="en-US" dirty="0"/>
          </a:p>
        </p:txBody>
      </p:sp>
    </p:spTree>
    <p:extLst>
      <p:ext uri="{BB962C8B-B14F-4D97-AF65-F5344CB8AC3E}">
        <p14:creationId xmlns:p14="http://schemas.microsoft.com/office/powerpoint/2010/main" val="1888941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a Relationship’</a:t>
            </a:r>
          </a:p>
        </p:txBody>
      </p:sp>
      <p:sp>
        <p:nvSpPr>
          <p:cNvPr id="3" name="Content Placeholder 2"/>
          <p:cNvSpPr>
            <a:spLocks noGrp="1"/>
          </p:cNvSpPr>
          <p:nvPr>
            <p:ph idx="1"/>
          </p:nvPr>
        </p:nvSpPr>
        <p:spPr>
          <a:xfrm>
            <a:off x="224972" y="1466497"/>
            <a:ext cx="8694056" cy="4912606"/>
          </a:xfrm>
          <a:ln>
            <a:solidFill>
              <a:srgbClr val="EFE745"/>
            </a:solidFill>
          </a:ln>
        </p:spPr>
        <p:txBody>
          <a:bodyPr>
            <a:normAutofit fontScale="62500" lnSpcReduction="20000"/>
          </a:bodyPr>
          <a:lstStyle/>
          <a:p>
            <a:pPr marL="0" indent="0">
              <a:buNone/>
            </a:pPr>
            <a:endParaRPr lang="en-US" dirty="0"/>
          </a:p>
          <a:p>
            <a:pPr marL="0" indent="0">
              <a:buNone/>
            </a:pPr>
            <a:r>
              <a:rPr lang="en-US" sz="4400" dirty="0"/>
              <a:t>Remember: </a:t>
            </a:r>
          </a:p>
          <a:p>
            <a:endParaRPr lang="en-US" dirty="0"/>
          </a:p>
          <a:p>
            <a:pPr>
              <a:buFont typeface="Arial" panose="020B0604020202020204" pitchFamily="34" charset="0"/>
              <a:buChar char="•"/>
            </a:pPr>
            <a:r>
              <a:rPr lang="en-US" dirty="0"/>
              <a:t>You are one person, you walk into a room of many and many usurps one.</a:t>
            </a:r>
          </a:p>
          <a:p>
            <a:pPr>
              <a:buFont typeface="Arial" panose="020B0604020202020204" pitchFamily="34" charset="0"/>
              <a:buChar char="•"/>
            </a:pPr>
            <a:r>
              <a:rPr lang="en-US" b="1" dirty="0"/>
              <a:t>Teaching is not a power play,</a:t>
            </a:r>
            <a:r>
              <a:rPr lang="en-US" dirty="0"/>
              <a:t> be informed by your students. </a:t>
            </a:r>
          </a:p>
          <a:p>
            <a:pPr>
              <a:buFont typeface="Arial" panose="020B0604020202020204" pitchFamily="34" charset="0"/>
              <a:buChar char="•"/>
            </a:pPr>
            <a:r>
              <a:rPr lang="en-US" dirty="0"/>
              <a:t>You have to meet them where they are, not where you want them to be. This means you must take your ego out of it. Be open. </a:t>
            </a:r>
          </a:p>
          <a:p>
            <a:pPr>
              <a:buFont typeface="Arial" panose="020B0604020202020204" pitchFamily="34" charset="0"/>
              <a:buChar char="•"/>
            </a:pPr>
            <a:r>
              <a:rPr lang="en-US" dirty="0"/>
              <a:t>Leave your single narrative stories at the door including the one you created for yourself.  </a:t>
            </a:r>
          </a:p>
          <a:p>
            <a:pPr marL="0" indent="0">
              <a:buNone/>
            </a:pPr>
            <a:endParaRPr lang="en-US" dirty="0"/>
          </a:p>
          <a:p>
            <a:pPr marL="0" indent="0" algn="ctr">
              <a:buNone/>
            </a:pPr>
            <a:r>
              <a:rPr lang="en-US" dirty="0"/>
              <a:t>Children know when you care about them and when you don’t. The younger students may not be able to verbalize it but they do feel it and the older students will call you out on your BS so be real, be honest and be ready!</a:t>
            </a:r>
          </a:p>
          <a:p>
            <a:pPr algn="ctr"/>
            <a:endParaRPr lang="en-US" dirty="0"/>
          </a:p>
          <a:p>
            <a:pPr marL="0" indent="0" algn="ctr">
              <a:buNone/>
            </a:pPr>
            <a:r>
              <a:rPr lang="en-US" dirty="0"/>
              <a:t>Be a student with your students.</a:t>
            </a:r>
          </a:p>
        </p:txBody>
      </p:sp>
      <p:sp>
        <p:nvSpPr>
          <p:cNvPr id="5" name="Slide Number Placeholder 4">
            <a:extLst>
              <a:ext uri="{FF2B5EF4-FFF2-40B4-BE49-F238E27FC236}">
                <a16:creationId xmlns:a16="http://schemas.microsoft.com/office/drawing/2014/main" id="{7AE0FE99-F902-E448-AE92-716C6E3D7BB7}"/>
              </a:ext>
            </a:extLst>
          </p:cNvPr>
          <p:cNvSpPr>
            <a:spLocks noGrp="1"/>
          </p:cNvSpPr>
          <p:nvPr>
            <p:ph type="sldNum" sz="quarter" idx="12"/>
          </p:nvPr>
        </p:nvSpPr>
        <p:spPr/>
        <p:txBody>
          <a:bodyPr/>
          <a:lstStyle/>
          <a:p>
            <a:fld id="{9B1F01B8-4CD7-1240-AB1B-C44F79456D54}" type="slidenum">
              <a:rPr lang="en-US" smtClean="0"/>
              <a:t>26</a:t>
            </a:fld>
            <a:endParaRPr lang="en-US" dirty="0"/>
          </a:p>
        </p:txBody>
      </p:sp>
    </p:spTree>
    <p:extLst>
      <p:ext uri="{BB962C8B-B14F-4D97-AF65-F5344CB8AC3E}">
        <p14:creationId xmlns:p14="http://schemas.microsoft.com/office/powerpoint/2010/main" val="3927880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9FFF9-9F18-DE42-8BAD-3352E81EA30D}"/>
              </a:ext>
            </a:extLst>
          </p:cNvPr>
          <p:cNvSpPr>
            <a:spLocks noGrp="1"/>
          </p:cNvSpPr>
          <p:nvPr>
            <p:ph type="title"/>
          </p:nvPr>
        </p:nvSpPr>
        <p:spPr/>
        <p:txBody>
          <a:bodyPr/>
          <a:lstStyle/>
          <a:p>
            <a:r>
              <a:rPr lang="en-US" dirty="0"/>
              <a:t>Ending Reflection</a:t>
            </a:r>
          </a:p>
        </p:txBody>
      </p:sp>
      <p:sp>
        <p:nvSpPr>
          <p:cNvPr id="3" name="Content Placeholder 2">
            <a:extLst>
              <a:ext uri="{FF2B5EF4-FFF2-40B4-BE49-F238E27FC236}">
                <a16:creationId xmlns:a16="http://schemas.microsoft.com/office/drawing/2014/main" id="{37CBD1BB-355C-CC4F-B08E-8E200B4477C6}"/>
              </a:ext>
            </a:extLst>
          </p:cNvPr>
          <p:cNvSpPr>
            <a:spLocks noGrp="1"/>
          </p:cNvSpPr>
          <p:nvPr>
            <p:ph idx="1"/>
          </p:nvPr>
        </p:nvSpPr>
        <p:spPr>
          <a:ln>
            <a:solidFill>
              <a:srgbClr val="FFC000"/>
            </a:solidFill>
          </a:ln>
        </p:spPr>
        <p:txBody>
          <a:bodyPr/>
          <a:lstStyle/>
          <a:p>
            <a:pPr marL="342900" marR="0" lvl="0" indent="-342900">
              <a:lnSpc>
                <a:spcPct val="107000"/>
              </a:lnSpc>
              <a:spcBef>
                <a:spcPts val="0"/>
              </a:spcBef>
              <a:spcAft>
                <a:spcPts val="0"/>
              </a:spcAft>
              <a:buFont typeface="+mj-lt"/>
              <a:buAutoNum type="arabicPeriod"/>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is one thing you have learned about yourself? </a:t>
            </a:r>
          </a:p>
          <a:p>
            <a:pPr marL="342900" marR="0" lvl="0" indent="-342900">
              <a:lnSpc>
                <a:spcPct val="107000"/>
              </a:lnSpc>
              <a:spcBef>
                <a:spcPts val="0"/>
              </a:spcBef>
              <a:spcAft>
                <a:spcPts val="0"/>
              </a:spcAft>
              <a:buFont typeface="+mj-lt"/>
              <a:buAutoNum type="arabicPeriod"/>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is one thing you have learned from someone in your group? </a:t>
            </a:r>
          </a:p>
          <a:p>
            <a:pPr marL="342900" marR="0" lvl="0" indent="-342900">
              <a:lnSpc>
                <a:spcPct val="107000"/>
              </a:lnSpc>
              <a:spcBef>
                <a:spcPts val="0"/>
              </a:spcBef>
              <a:spcAft>
                <a:spcPts val="0"/>
              </a:spcAft>
              <a:buFont typeface="+mj-lt"/>
              <a:buAutoNum type="arabicPeriod"/>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is one takeaway that you can immediately implement into your professional life as an educator?</a:t>
            </a:r>
          </a:p>
          <a:p>
            <a:pPr marL="342900" marR="0" lvl="0" indent="-342900">
              <a:lnSpc>
                <a:spcPct val="107000"/>
              </a:lnSpc>
              <a:spcBef>
                <a:spcPts val="0"/>
              </a:spcBef>
              <a:spcAft>
                <a:spcPts val="800"/>
              </a:spcAft>
              <a:buFont typeface="+mj-lt"/>
              <a:buAutoNum type="arabicPeriod"/>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will you implement it, what would your ‘action plan’ be? </a:t>
            </a:r>
          </a:p>
          <a:p>
            <a:pPr marL="0" marR="0" lvl="0" indent="0">
              <a:lnSpc>
                <a:spcPct val="107000"/>
              </a:lnSpc>
              <a:spcBef>
                <a:spcPts val="0"/>
              </a:spcBef>
              <a:spcAft>
                <a:spcPts val="800"/>
              </a:spcAft>
              <a:buNone/>
            </a:pP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Optional: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 an example</a:t>
            </a:r>
            <a:endParaRPr lang="en-US" dirty="0"/>
          </a:p>
        </p:txBody>
      </p:sp>
      <p:sp>
        <p:nvSpPr>
          <p:cNvPr id="5" name="Slide Number Placeholder 4">
            <a:extLst>
              <a:ext uri="{FF2B5EF4-FFF2-40B4-BE49-F238E27FC236}">
                <a16:creationId xmlns:a16="http://schemas.microsoft.com/office/drawing/2014/main" id="{2BD2CCB3-3230-F343-BE39-95EEE6CA2895}"/>
              </a:ext>
            </a:extLst>
          </p:cNvPr>
          <p:cNvSpPr>
            <a:spLocks noGrp="1"/>
          </p:cNvSpPr>
          <p:nvPr>
            <p:ph type="sldNum" sz="quarter" idx="12"/>
          </p:nvPr>
        </p:nvSpPr>
        <p:spPr/>
        <p:txBody>
          <a:bodyPr/>
          <a:lstStyle/>
          <a:p>
            <a:fld id="{9B1F01B8-4CD7-1240-AB1B-C44F79456D54}" type="slidenum">
              <a:rPr lang="en-US" smtClean="0"/>
              <a:t>27</a:t>
            </a:fld>
            <a:endParaRPr lang="en-US" dirty="0"/>
          </a:p>
        </p:txBody>
      </p:sp>
    </p:spTree>
    <p:extLst>
      <p:ext uri="{BB962C8B-B14F-4D97-AF65-F5344CB8AC3E}">
        <p14:creationId xmlns:p14="http://schemas.microsoft.com/office/powerpoint/2010/main" val="1466949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51659-2802-BB4A-81D6-7DF6B1E3DFE6}"/>
              </a:ext>
            </a:extLst>
          </p:cNvPr>
          <p:cNvSpPr>
            <a:spLocks noGrp="1"/>
          </p:cNvSpPr>
          <p:nvPr>
            <p:ph type="title"/>
          </p:nvPr>
        </p:nvSpPr>
        <p:spPr/>
        <p:txBody>
          <a:bodyPr/>
          <a:lstStyle/>
          <a:p>
            <a:r>
              <a:rPr lang="en-US" dirty="0"/>
              <a:t>Feedback Questionnaire</a:t>
            </a:r>
          </a:p>
        </p:txBody>
      </p:sp>
      <p:sp>
        <p:nvSpPr>
          <p:cNvPr id="3" name="Content Placeholder 2">
            <a:extLst>
              <a:ext uri="{FF2B5EF4-FFF2-40B4-BE49-F238E27FC236}">
                <a16:creationId xmlns:a16="http://schemas.microsoft.com/office/drawing/2014/main" id="{372F1FDA-4059-7549-9498-0BEEB6722254}"/>
              </a:ext>
            </a:extLst>
          </p:cNvPr>
          <p:cNvSpPr>
            <a:spLocks noGrp="1"/>
          </p:cNvSpPr>
          <p:nvPr>
            <p:ph idx="1"/>
          </p:nvPr>
        </p:nvSpPr>
        <p:spPr>
          <a:ln>
            <a:solidFill>
              <a:srgbClr val="FFC000"/>
            </a:solidFill>
          </a:ln>
        </p:spPr>
        <p:txBody>
          <a:bodyPr/>
          <a:lstStyle/>
          <a:p>
            <a:pPr marL="342900" marR="0" lvl="0" indent="-342900">
              <a:lnSpc>
                <a:spcPct val="107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 your understanding of the terminology grown?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were the strengths of the presentation?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questions still remain, if any?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you feel that you will be able to implement what you have learned into your daily life and educational practice?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Slide Number Placeholder 4">
            <a:extLst>
              <a:ext uri="{FF2B5EF4-FFF2-40B4-BE49-F238E27FC236}">
                <a16:creationId xmlns:a16="http://schemas.microsoft.com/office/drawing/2014/main" id="{B89D752E-2496-8C42-9172-6C864B1442A4}"/>
              </a:ext>
            </a:extLst>
          </p:cNvPr>
          <p:cNvSpPr>
            <a:spLocks noGrp="1"/>
          </p:cNvSpPr>
          <p:nvPr>
            <p:ph type="sldNum" sz="quarter" idx="12"/>
          </p:nvPr>
        </p:nvSpPr>
        <p:spPr/>
        <p:txBody>
          <a:bodyPr/>
          <a:lstStyle/>
          <a:p>
            <a:fld id="{9B1F01B8-4CD7-1240-AB1B-C44F79456D54}" type="slidenum">
              <a:rPr lang="en-US" smtClean="0"/>
              <a:t>28</a:t>
            </a:fld>
            <a:endParaRPr lang="en-US" dirty="0"/>
          </a:p>
        </p:txBody>
      </p:sp>
    </p:spTree>
    <p:extLst>
      <p:ext uri="{BB962C8B-B14F-4D97-AF65-F5344CB8AC3E}">
        <p14:creationId xmlns:p14="http://schemas.microsoft.com/office/powerpoint/2010/main" val="296076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2934A9-A544-F240-8ADA-74CD990C4F44}"/>
              </a:ext>
            </a:extLst>
          </p:cNvPr>
          <p:cNvSpPr>
            <a:spLocks noGrp="1"/>
          </p:cNvSpPr>
          <p:nvPr>
            <p:ph type="sldNum" sz="quarter" idx="12"/>
          </p:nvPr>
        </p:nvSpPr>
        <p:spPr/>
        <p:txBody>
          <a:bodyPr/>
          <a:lstStyle/>
          <a:p>
            <a:fld id="{9B1F01B8-4CD7-1240-AB1B-C44F79456D54}" type="slidenum">
              <a:rPr lang="en-US" smtClean="0"/>
              <a:t>29</a:t>
            </a:fld>
            <a:endParaRPr lang="en-US" dirty="0"/>
          </a:p>
        </p:txBody>
      </p:sp>
      <p:pic>
        <p:nvPicPr>
          <p:cNvPr id="5" name="Picture 1">
            <a:extLst>
              <a:ext uri="{FF2B5EF4-FFF2-40B4-BE49-F238E27FC236}">
                <a16:creationId xmlns:a16="http://schemas.microsoft.com/office/drawing/2014/main" id="{3DF154DD-5DB0-AA4C-9A0A-DE68FC6BFB6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66267" y="2036850"/>
            <a:ext cx="1117600" cy="393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3289198-E393-654F-95E2-D7192FE7FBD3}"/>
              </a:ext>
            </a:extLst>
          </p:cNvPr>
          <p:cNvSpPr txBox="1"/>
          <p:nvPr/>
        </p:nvSpPr>
        <p:spPr>
          <a:xfrm>
            <a:off x="1143000" y="1043731"/>
            <a:ext cx="6858000" cy="4770537"/>
          </a:xfrm>
          <a:prstGeom prst="rect">
            <a:avLst/>
          </a:prstGeom>
          <a:noFill/>
        </p:spPr>
        <p:txBody>
          <a:bodyPr wrap="square" rtlCol="0">
            <a:spAutoFit/>
          </a:bodyPr>
          <a:lstStyle/>
          <a:p>
            <a:pPr marL="0" indent="0" algn="ctr">
              <a:buNone/>
            </a:pPr>
            <a:r>
              <a:rPr lang="en-US" sz="1600" dirty="0"/>
              <a:t>The contents in this presentation are the creation and property of </a:t>
            </a:r>
          </a:p>
          <a:p>
            <a:pPr marL="0" indent="0" algn="ctr">
              <a:buNone/>
            </a:pPr>
            <a:r>
              <a:rPr lang="en-US" sz="1600" dirty="0"/>
              <a:t>JoAnne C. Maffia</a:t>
            </a:r>
          </a:p>
          <a:p>
            <a:pPr marL="0" lvl="0" indent="0" eaLnBrk="0" fontAlgn="base" hangingPunct="0">
              <a:lnSpc>
                <a:spcPct val="100000"/>
              </a:lnSpc>
              <a:spcBef>
                <a:spcPct val="0"/>
              </a:spcBef>
              <a:spcAft>
                <a:spcPct val="0"/>
              </a:spcAft>
              <a:buClrTx/>
              <a:buNone/>
            </a:pPr>
            <a:endParaRPr lang="en-US" altLang="en-US" sz="1600" b="1" cap="none" dirty="0">
              <a:solidFill>
                <a:srgbClr val="464646"/>
              </a:solidFill>
              <a:latin typeface="Source Sans Pro" panose="020B0503030403020204" pitchFamily="34" charset="77"/>
            </a:endParaRPr>
          </a:p>
          <a:p>
            <a:pPr marL="0" lvl="0" indent="0" eaLnBrk="0" fontAlgn="base" hangingPunct="0">
              <a:lnSpc>
                <a:spcPct val="100000"/>
              </a:lnSpc>
              <a:spcBef>
                <a:spcPct val="0"/>
              </a:spcBef>
              <a:spcAft>
                <a:spcPct val="0"/>
              </a:spcAft>
              <a:buClrTx/>
              <a:buNone/>
            </a:pPr>
            <a:endParaRPr lang="en-US" altLang="en-US" sz="1600" b="1" cap="none" dirty="0">
              <a:solidFill>
                <a:srgbClr val="464646"/>
              </a:solidFill>
              <a:latin typeface="Source Sans Pro" panose="020B0503030403020204" pitchFamily="34" charset="77"/>
            </a:endParaRPr>
          </a:p>
          <a:p>
            <a:pPr marL="0" lvl="0" indent="0" eaLnBrk="0" fontAlgn="base" hangingPunct="0">
              <a:lnSpc>
                <a:spcPct val="100000"/>
              </a:lnSpc>
              <a:spcBef>
                <a:spcPct val="0"/>
              </a:spcBef>
              <a:spcAft>
                <a:spcPct val="0"/>
              </a:spcAft>
              <a:buClrTx/>
              <a:buNone/>
            </a:pPr>
            <a:r>
              <a:rPr lang="en-US" altLang="en-US" sz="1600" b="1" cap="none" dirty="0">
                <a:latin typeface="Source Sans Pro" panose="020B0503030403020204" pitchFamily="34" charset="77"/>
              </a:rPr>
              <a:t>Attribution-Noncommercial-NoDerivs</a:t>
            </a:r>
            <a:br>
              <a:rPr lang="en-US" altLang="en-US" sz="1600" b="1" cap="none" dirty="0">
                <a:latin typeface="Source Sans Pro" panose="020B0503030403020204" pitchFamily="34" charset="77"/>
              </a:rPr>
            </a:br>
            <a:r>
              <a:rPr lang="en-US" altLang="en-US" sz="1600" b="1" cap="none" dirty="0">
                <a:latin typeface="Source Sans Pro" panose="020B0503030403020204" pitchFamily="34" charset="77"/>
              </a:rPr>
              <a:t>CC BY-NC-ND</a:t>
            </a:r>
            <a:endParaRPr lang="en-US" altLang="en-US" sz="1600" cap="none" dirty="0">
              <a:latin typeface="Source Sans Pro" panose="020B0503030403020204" pitchFamily="34" charset="77"/>
            </a:endParaRPr>
          </a:p>
          <a:p>
            <a:pPr marL="0" lvl="0" indent="0" eaLnBrk="0" fontAlgn="base" hangingPunct="0">
              <a:lnSpc>
                <a:spcPct val="100000"/>
              </a:lnSpc>
              <a:spcBef>
                <a:spcPct val="0"/>
              </a:spcBef>
              <a:spcAft>
                <a:spcPct val="0"/>
              </a:spcAft>
              <a:buClrTx/>
              <a:buNone/>
            </a:pPr>
            <a:endParaRPr lang="en-US" altLang="en-US" sz="1600" cap="none" dirty="0">
              <a:latin typeface="Source Sans Pro" panose="020B0503030403020204" pitchFamily="34" charset="77"/>
            </a:endParaRPr>
          </a:p>
          <a:p>
            <a:pPr marL="0" lvl="0" indent="0" eaLnBrk="0" fontAlgn="base" hangingPunct="0">
              <a:lnSpc>
                <a:spcPct val="100000"/>
              </a:lnSpc>
              <a:spcBef>
                <a:spcPct val="0"/>
              </a:spcBef>
              <a:spcAft>
                <a:spcPct val="0"/>
              </a:spcAft>
              <a:buClrTx/>
              <a:buNone/>
            </a:pPr>
            <a:r>
              <a:rPr lang="en-US" altLang="en-US" sz="1600" cap="none" dirty="0">
                <a:latin typeface="Source Sans Pro" panose="020B0503030403020204" pitchFamily="34" charset="77"/>
              </a:rPr>
              <a:t>This license is the most restrictive of the Creative Common licenses, </a:t>
            </a:r>
            <a:r>
              <a:rPr lang="en-US" altLang="en-US" sz="1600" b="1" cap="none" dirty="0">
                <a:latin typeface="Source Sans Pro" panose="020B0503030403020204" pitchFamily="34" charset="77"/>
              </a:rPr>
              <a:t>only allowing </a:t>
            </a:r>
            <a:r>
              <a:rPr lang="en-US" altLang="en-US" sz="1600" cap="none" dirty="0">
                <a:latin typeface="Source Sans Pro" panose="020B0503030403020204" pitchFamily="34" charset="77"/>
              </a:rPr>
              <a:t>others to </a:t>
            </a:r>
            <a:r>
              <a:rPr lang="en-US" altLang="en-US" sz="1600" b="1" cap="none" dirty="0">
                <a:latin typeface="Source Sans Pro" panose="020B0503030403020204" pitchFamily="34" charset="77"/>
              </a:rPr>
              <a:t>download</a:t>
            </a:r>
            <a:r>
              <a:rPr lang="en-US" altLang="en-US" sz="1600" cap="none" dirty="0">
                <a:latin typeface="Source Sans Pro" panose="020B0503030403020204" pitchFamily="34" charset="77"/>
              </a:rPr>
              <a:t> your works and share them with others as long as they credit you, but they can’t change them in any way or use them commercially.</a:t>
            </a:r>
          </a:p>
          <a:p>
            <a:pPr marL="0" lvl="0" indent="0" eaLnBrk="0" fontAlgn="base" hangingPunct="0">
              <a:lnSpc>
                <a:spcPct val="100000"/>
              </a:lnSpc>
              <a:spcBef>
                <a:spcPct val="0"/>
              </a:spcBef>
              <a:spcAft>
                <a:spcPct val="0"/>
              </a:spcAft>
              <a:buClrTx/>
              <a:buNone/>
            </a:pPr>
            <a:endParaRPr lang="en-US" altLang="en-US" sz="1600" cap="none" dirty="0">
              <a:latin typeface="Source Sans Pro" panose="020B0503030403020204" pitchFamily="34" charset="77"/>
            </a:endParaRPr>
          </a:p>
          <a:p>
            <a:pPr marL="0" lvl="0" indent="0" eaLnBrk="0" fontAlgn="base" hangingPunct="0">
              <a:lnSpc>
                <a:spcPct val="100000"/>
              </a:lnSpc>
              <a:spcBef>
                <a:spcPct val="0"/>
              </a:spcBef>
              <a:spcAft>
                <a:spcPct val="0"/>
              </a:spcAft>
              <a:buClrTx/>
              <a:buNone/>
            </a:pPr>
            <a:r>
              <a:rPr lang="en-US" altLang="en-US" sz="1600" cap="none" dirty="0">
                <a:latin typeface="Source Sans Pro" panose="020B0503030403020204" pitchFamily="34" charset="77"/>
              </a:rPr>
              <a:t>You must give proper credit to JoAnne C. Maffia if you share this presentation</a:t>
            </a:r>
          </a:p>
          <a:p>
            <a:pPr marL="0" lvl="0" indent="0" eaLnBrk="0" fontAlgn="base" hangingPunct="0">
              <a:lnSpc>
                <a:spcPct val="100000"/>
              </a:lnSpc>
              <a:spcBef>
                <a:spcPct val="0"/>
              </a:spcBef>
              <a:spcAft>
                <a:spcPct val="0"/>
              </a:spcAft>
              <a:buClrTx/>
              <a:buNone/>
            </a:pPr>
            <a:r>
              <a:rPr lang="en-US" altLang="en-US" sz="1600" cap="none" dirty="0">
                <a:latin typeface="Source Sans Pro" panose="020B0503030403020204" pitchFamily="34" charset="77"/>
              </a:rPr>
              <a:t>You can not change this presentation in any way</a:t>
            </a:r>
          </a:p>
          <a:p>
            <a:pPr marL="0" lvl="0" indent="0" eaLnBrk="0" fontAlgn="base" hangingPunct="0">
              <a:lnSpc>
                <a:spcPct val="100000"/>
              </a:lnSpc>
              <a:spcBef>
                <a:spcPct val="0"/>
              </a:spcBef>
              <a:spcAft>
                <a:spcPct val="0"/>
              </a:spcAft>
              <a:buClrTx/>
              <a:buNone/>
            </a:pPr>
            <a:r>
              <a:rPr lang="en-US" altLang="en-US" sz="1600" cap="none" dirty="0">
                <a:latin typeface="Source Sans Pro" panose="020B0503030403020204" pitchFamily="34" charset="77"/>
              </a:rPr>
              <a:t>You can not use this presentation for commercial or money-making purposes</a:t>
            </a:r>
          </a:p>
          <a:p>
            <a:pPr marL="0" lvl="0" indent="0" eaLnBrk="0" fontAlgn="base" hangingPunct="0">
              <a:lnSpc>
                <a:spcPct val="100000"/>
              </a:lnSpc>
              <a:spcBef>
                <a:spcPct val="0"/>
              </a:spcBef>
              <a:spcAft>
                <a:spcPct val="0"/>
              </a:spcAft>
              <a:buClrTx/>
              <a:buNone/>
            </a:pPr>
            <a:endParaRPr lang="en-US" altLang="en-US" sz="1600" cap="none" dirty="0">
              <a:latin typeface="Source Sans Pro" panose="020B0503030403020204" pitchFamily="34" charset="77"/>
            </a:endParaRPr>
          </a:p>
          <a:p>
            <a:pPr marL="0" lvl="0" indent="0" eaLnBrk="0" fontAlgn="base" hangingPunct="0">
              <a:lnSpc>
                <a:spcPct val="100000"/>
              </a:lnSpc>
              <a:spcBef>
                <a:spcPct val="0"/>
              </a:spcBef>
              <a:spcAft>
                <a:spcPct val="0"/>
              </a:spcAft>
              <a:buClrTx/>
              <a:buNone/>
            </a:pPr>
            <a:r>
              <a:rPr lang="en-US" sz="1600" dirty="0">
                <a:hlinkClick r:id="rId3"/>
              </a:rPr>
              <a:t>https://creativecommons.org/</a:t>
            </a:r>
            <a:endParaRPr lang="en-US" altLang="en-US" sz="1600" cap="none" dirty="0">
              <a:latin typeface="Arial" panose="020B0604020202020204" pitchFamily="34" charset="0"/>
            </a:endParaRPr>
          </a:p>
          <a:p>
            <a:pPr marL="0" indent="0">
              <a:buNone/>
            </a:pPr>
            <a:endParaRPr lang="en-US" sz="1600" dirty="0"/>
          </a:p>
          <a:p>
            <a:pPr marL="0" indent="0" algn="ctr">
              <a:buNone/>
            </a:pPr>
            <a:r>
              <a:rPr lang="en-US" sz="1600" dirty="0"/>
              <a:t>© 2022 JoAnne C. Maffia</a:t>
            </a:r>
          </a:p>
        </p:txBody>
      </p:sp>
    </p:spTree>
    <p:extLst>
      <p:ext uri="{BB962C8B-B14F-4D97-AF65-F5344CB8AC3E}">
        <p14:creationId xmlns:p14="http://schemas.microsoft.com/office/powerpoint/2010/main" val="274461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AA28-7AC7-BD45-B568-2EABF1774274}"/>
              </a:ext>
            </a:extLst>
          </p:cNvPr>
          <p:cNvSpPr>
            <a:spLocks noGrp="1"/>
          </p:cNvSpPr>
          <p:nvPr>
            <p:ph type="title"/>
          </p:nvPr>
        </p:nvSpPr>
        <p:spPr/>
        <p:txBody>
          <a:bodyPr/>
          <a:lstStyle/>
          <a:p>
            <a:r>
              <a:rPr lang="en-US" i="1" dirty="0"/>
              <a:t>Discussion Norms</a:t>
            </a:r>
          </a:p>
        </p:txBody>
      </p:sp>
      <p:sp>
        <p:nvSpPr>
          <p:cNvPr id="3" name="Content Placeholder 2">
            <a:extLst>
              <a:ext uri="{FF2B5EF4-FFF2-40B4-BE49-F238E27FC236}">
                <a16:creationId xmlns:a16="http://schemas.microsoft.com/office/drawing/2014/main" id="{227EE3FD-9D3C-0948-951F-868E391EA019}"/>
              </a:ext>
            </a:extLst>
          </p:cNvPr>
          <p:cNvSpPr>
            <a:spLocks noGrp="1"/>
          </p:cNvSpPr>
          <p:nvPr>
            <p:ph idx="1"/>
          </p:nvPr>
        </p:nvSpPr>
        <p:spPr>
          <a:xfrm>
            <a:off x="457200" y="1600200"/>
            <a:ext cx="8229600" cy="4653844"/>
          </a:xfrm>
          <a:ln>
            <a:solidFill>
              <a:srgbClr val="00B050"/>
            </a:solidFill>
          </a:ln>
        </p:spPr>
        <p:txBody>
          <a:bodyPr>
            <a:normAutofit fontScale="77500" lnSpcReduction="20000"/>
          </a:bodyPr>
          <a:lstStyle/>
          <a:p>
            <a:pPr marL="0" indent="0" algn="ctr">
              <a:buNone/>
            </a:pPr>
            <a:r>
              <a:rPr lang="en-US" dirty="0"/>
              <a:t>What are the expectations for the group?</a:t>
            </a:r>
          </a:p>
          <a:p>
            <a:pPr marL="0" indent="0" algn="ctr">
              <a:buNone/>
            </a:pPr>
            <a:endParaRPr lang="en-US" dirty="0"/>
          </a:p>
          <a:p>
            <a:pPr marL="514350" indent="-514350">
              <a:buFont typeface="+mj-lt"/>
              <a:buAutoNum type="arabicPeriod"/>
            </a:pPr>
            <a:r>
              <a:rPr lang="en-US" dirty="0"/>
              <a:t>Actively engage and listen. Devices off and away.</a:t>
            </a:r>
          </a:p>
          <a:p>
            <a:pPr marL="514350" indent="-514350">
              <a:buFont typeface="+mj-lt"/>
              <a:buAutoNum type="arabicPeriod"/>
            </a:pPr>
            <a:r>
              <a:rPr lang="en-US" dirty="0"/>
              <a:t>Speak your truth using ‘I’ statements like: “I feel”, “My experience has been”, “I thought”, etc.</a:t>
            </a:r>
          </a:p>
          <a:p>
            <a:pPr marL="514350" indent="-514350">
              <a:buFont typeface="+mj-lt"/>
              <a:buAutoNum type="arabicPeriod"/>
            </a:pPr>
            <a:r>
              <a:rPr lang="en-US" i="1" dirty="0"/>
              <a:t>Comfort with discomfort </a:t>
            </a:r>
            <a:r>
              <a:rPr lang="en-US" dirty="0"/>
              <a:t>as we collaborate today.</a:t>
            </a:r>
          </a:p>
          <a:p>
            <a:pPr marL="514350" indent="-514350">
              <a:buFont typeface="+mj-lt"/>
              <a:buAutoNum type="arabicPeriod"/>
            </a:pPr>
            <a:r>
              <a:rPr lang="en-US" dirty="0"/>
              <a:t>This is just a beginning as we are learning, and we will be respectfully challenging ourselves and others.</a:t>
            </a:r>
          </a:p>
          <a:p>
            <a:pPr marL="514350" indent="-514350">
              <a:buFont typeface="+mj-lt"/>
              <a:buAutoNum type="arabicPeriod"/>
            </a:pPr>
            <a:r>
              <a:rPr lang="en-US" dirty="0"/>
              <a:t>Use respectful and mindful language.</a:t>
            </a:r>
          </a:p>
          <a:p>
            <a:pPr marL="514350" indent="-514350">
              <a:buFont typeface="+mj-lt"/>
              <a:buAutoNum type="arabicPeriod"/>
            </a:pPr>
            <a:r>
              <a:rPr lang="en-US" dirty="0"/>
              <a:t>We might not have all the answers today but we can reach out for more clarification and support.</a:t>
            </a:r>
          </a:p>
          <a:p>
            <a:pPr marL="514350" indent="-514350">
              <a:buFont typeface="+mj-lt"/>
              <a:buAutoNum type="arabicPeriod"/>
            </a:pPr>
            <a:r>
              <a:rPr lang="en-US" dirty="0"/>
              <a:t>This is a safe space.</a:t>
            </a:r>
          </a:p>
        </p:txBody>
      </p:sp>
      <p:sp>
        <p:nvSpPr>
          <p:cNvPr id="4" name="Slide Number Placeholder 3">
            <a:extLst>
              <a:ext uri="{FF2B5EF4-FFF2-40B4-BE49-F238E27FC236}">
                <a16:creationId xmlns:a16="http://schemas.microsoft.com/office/drawing/2014/main" id="{FCEC75AD-C3B5-9D4E-A9B2-5AE220B03B7B}"/>
              </a:ext>
            </a:extLst>
          </p:cNvPr>
          <p:cNvSpPr>
            <a:spLocks noGrp="1"/>
          </p:cNvSpPr>
          <p:nvPr>
            <p:ph type="sldNum" sz="quarter" idx="12"/>
          </p:nvPr>
        </p:nvSpPr>
        <p:spPr/>
        <p:txBody>
          <a:bodyPr/>
          <a:lstStyle/>
          <a:p>
            <a:fld id="{9B1F01B8-4CD7-1240-AB1B-C44F79456D54}" type="slidenum">
              <a:rPr lang="en-US" smtClean="0"/>
              <a:t>3</a:t>
            </a:fld>
            <a:endParaRPr lang="en-US" dirty="0"/>
          </a:p>
        </p:txBody>
      </p:sp>
    </p:spTree>
    <p:extLst>
      <p:ext uri="{BB962C8B-B14F-4D97-AF65-F5344CB8AC3E}">
        <p14:creationId xmlns:p14="http://schemas.microsoft.com/office/powerpoint/2010/main" val="246040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64A2-159B-2949-BF24-7EBB39620D7B}"/>
              </a:ext>
            </a:extLst>
          </p:cNvPr>
          <p:cNvSpPr>
            <a:spLocks noGrp="1"/>
          </p:cNvSpPr>
          <p:nvPr>
            <p:ph type="title"/>
          </p:nvPr>
        </p:nvSpPr>
        <p:spPr>
          <a:xfrm>
            <a:off x="457200" y="274638"/>
            <a:ext cx="8229600" cy="549451"/>
          </a:xfrm>
        </p:spPr>
        <p:txBody>
          <a:bodyPr>
            <a:normAutofit fontScale="90000"/>
          </a:bodyPr>
          <a:lstStyle/>
          <a:p>
            <a:r>
              <a:rPr lang="en-US" sz="4000" dirty="0"/>
              <a:t>Identity</a:t>
            </a:r>
          </a:p>
        </p:txBody>
      </p:sp>
      <p:sp>
        <p:nvSpPr>
          <p:cNvPr id="3" name="Content Placeholder 2">
            <a:extLst>
              <a:ext uri="{FF2B5EF4-FFF2-40B4-BE49-F238E27FC236}">
                <a16:creationId xmlns:a16="http://schemas.microsoft.com/office/drawing/2014/main" id="{EA5352F5-0AA6-9E4D-A2A9-AFD1685B7732}"/>
              </a:ext>
            </a:extLst>
          </p:cNvPr>
          <p:cNvSpPr>
            <a:spLocks noGrp="1"/>
          </p:cNvSpPr>
          <p:nvPr>
            <p:ph idx="1"/>
          </p:nvPr>
        </p:nvSpPr>
        <p:spPr>
          <a:xfrm>
            <a:off x="541867" y="954968"/>
            <a:ext cx="8314267" cy="5401382"/>
          </a:xfrm>
          <a:ln>
            <a:solidFill>
              <a:srgbClr val="FFC93A"/>
            </a:solidFill>
          </a:ln>
        </p:spPr>
        <p:txBody>
          <a:bodyPr>
            <a:normAutofit fontScale="62500" lnSpcReduction="20000"/>
          </a:bodyPr>
          <a:lstStyle/>
          <a:p>
            <a:pPr marL="0" indent="0">
              <a:buNone/>
            </a:pPr>
            <a:endParaRPr lang="en-US" sz="1900" dirty="0">
              <a:latin typeface="+mj-lt"/>
            </a:endParaRPr>
          </a:p>
          <a:p>
            <a:pPr marL="0" indent="0">
              <a:buNone/>
            </a:pPr>
            <a:r>
              <a:rPr lang="en-US" sz="1900" b="1" dirty="0">
                <a:latin typeface="+mj-lt"/>
              </a:rPr>
              <a:t>Race</a:t>
            </a:r>
            <a:r>
              <a:rPr lang="en-US" sz="1900" dirty="0">
                <a:latin typeface="+mj-lt"/>
              </a:rPr>
              <a:t>: </a:t>
            </a:r>
            <a:r>
              <a:rPr lang="en-US" sz="1900" i="0" dirty="0">
                <a:effectLst/>
                <a:latin typeface="+mj-lt"/>
              </a:rPr>
              <a:t>the significance and meaning that individuals place on race as a self-defining characteristic.</a:t>
            </a:r>
            <a:endParaRPr lang="en-US" sz="1900" dirty="0">
              <a:latin typeface="+mj-lt"/>
            </a:endParaRPr>
          </a:p>
          <a:p>
            <a:pPr marL="0" indent="0">
              <a:buNone/>
            </a:pPr>
            <a:endParaRPr lang="en-US" sz="1900" dirty="0">
              <a:latin typeface="+mj-lt"/>
            </a:endParaRPr>
          </a:p>
          <a:p>
            <a:pPr marL="0" indent="0">
              <a:buNone/>
            </a:pPr>
            <a:r>
              <a:rPr lang="en-US" sz="1900" b="1" dirty="0">
                <a:latin typeface="+mj-lt"/>
              </a:rPr>
              <a:t>Ethnicity: </a:t>
            </a:r>
            <a:r>
              <a:rPr lang="en-US" sz="1900" i="0" dirty="0">
                <a:effectLst/>
                <a:latin typeface="+mj-lt"/>
              </a:rPr>
              <a:t>a personal, self-categorizing concept in which an individual identifies with an ethnic group and its cultural identity </a:t>
            </a:r>
            <a:r>
              <a:rPr lang="en-US" sz="1900" dirty="0">
                <a:latin typeface="+mj-lt"/>
              </a:rPr>
              <a:t>can include National Identity.</a:t>
            </a:r>
            <a:endParaRPr lang="en-US" sz="1900" i="0" dirty="0">
              <a:effectLst/>
              <a:latin typeface="+mj-lt"/>
            </a:endParaRPr>
          </a:p>
          <a:p>
            <a:pPr marL="0" indent="0">
              <a:buNone/>
            </a:pPr>
            <a:endParaRPr lang="en-US" sz="1900" dirty="0">
              <a:latin typeface="+mj-lt"/>
            </a:endParaRPr>
          </a:p>
          <a:p>
            <a:pPr marL="0" indent="0">
              <a:buNone/>
            </a:pPr>
            <a:r>
              <a:rPr lang="en-US" sz="1900" b="1" dirty="0"/>
              <a:t>Religion/Spirituality:</a:t>
            </a:r>
            <a:r>
              <a:rPr lang="en-US" sz="1900" dirty="0"/>
              <a:t> is an institutionalized or personal system of beliefs and practices relating to the divine. </a:t>
            </a:r>
          </a:p>
          <a:p>
            <a:pPr marL="0" indent="0">
              <a:buNone/>
            </a:pPr>
            <a:endParaRPr lang="en-US" sz="1900" dirty="0"/>
          </a:p>
          <a:p>
            <a:pPr marL="0" indent="0">
              <a:buNone/>
            </a:pPr>
            <a:r>
              <a:rPr lang="en-US" sz="1900" b="1" dirty="0">
                <a:latin typeface="+mj-lt"/>
              </a:rPr>
              <a:t>Gender</a:t>
            </a:r>
            <a:r>
              <a:rPr lang="en-US" sz="1900" dirty="0">
                <a:latin typeface="+mj-lt"/>
              </a:rPr>
              <a:t>: She/Her, He/Him, They/Them, Other</a:t>
            </a:r>
          </a:p>
          <a:p>
            <a:pPr marL="0" indent="0" algn="l" fontAlgn="base">
              <a:buNone/>
            </a:pPr>
            <a:r>
              <a:rPr lang="en-US" sz="1900" b="0" i="0" dirty="0">
                <a:effectLst/>
                <a:latin typeface="+mj-lt"/>
              </a:rPr>
              <a:t>is each person’s internal and individual experience of gender. It is a person’s sense of being a woman, a man, both, neither, or anywhere along the gender spectrum. A person’s gender identity may be the same as or different from their sex assigned at birth.</a:t>
            </a:r>
            <a:br>
              <a:rPr lang="en-US" sz="1900" dirty="0">
                <a:latin typeface="+mj-lt"/>
              </a:rPr>
            </a:br>
            <a:endParaRPr lang="en-US" sz="1900" dirty="0">
              <a:latin typeface="+mj-lt"/>
            </a:endParaRPr>
          </a:p>
          <a:p>
            <a:pPr marL="0" indent="0">
              <a:buNone/>
            </a:pPr>
            <a:r>
              <a:rPr lang="en-US" sz="1900" b="1" dirty="0">
                <a:latin typeface="+mj-lt"/>
              </a:rPr>
              <a:t>Sexual Identity</a:t>
            </a:r>
            <a:r>
              <a:rPr lang="en-US" sz="1900" dirty="0">
                <a:latin typeface="+mj-lt"/>
              </a:rPr>
              <a:t>: </a:t>
            </a:r>
            <a:r>
              <a:rPr lang="en-US" sz="1900" b="0" i="0" dirty="0">
                <a:effectLst/>
                <a:latin typeface="+mj-lt"/>
              </a:rPr>
              <a:t>is your sense of self in relation to your sexuality. As such, it encompasses many components, including gender identity and sexual orientation. </a:t>
            </a:r>
            <a:endParaRPr lang="en-US" sz="1900" dirty="0">
              <a:latin typeface="+mj-lt"/>
            </a:endParaRPr>
          </a:p>
          <a:p>
            <a:pPr marL="0" indent="0" algn="l">
              <a:buNone/>
            </a:pPr>
            <a:endParaRPr lang="en-US" sz="1900" b="1" dirty="0">
              <a:latin typeface="+mj-lt"/>
            </a:endParaRPr>
          </a:p>
          <a:p>
            <a:pPr marL="0" indent="0" algn="l">
              <a:buNone/>
            </a:pPr>
            <a:r>
              <a:rPr lang="en-US" sz="1900" b="1" dirty="0">
                <a:latin typeface="+mj-lt"/>
              </a:rPr>
              <a:t>Sexual Orientation</a:t>
            </a:r>
            <a:r>
              <a:rPr lang="en-US" sz="1900" dirty="0">
                <a:latin typeface="+mj-lt"/>
              </a:rPr>
              <a:t>: </a:t>
            </a:r>
            <a:r>
              <a:rPr lang="en-US" sz="1900" b="0" i="0" dirty="0">
                <a:effectLst/>
                <a:latin typeface="+mj-lt"/>
              </a:rPr>
              <a:t>sexual orientation is your sense of sexual or romantic attraction toward others. </a:t>
            </a:r>
            <a:endParaRPr lang="en-US" sz="1900" dirty="0">
              <a:latin typeface="+mj-lt"/>
            </a:endParaRPr>
          </a:p>
          <a:p>
            <a:pPr marL="0" indent="0">
              <a:buNone/>
            </a:pPr>
            <a:endParaRPr lang="en-US" sz="1900" dirty="0">
              <a:latin typeface="+mj-lt"/>
            </a:endParaRPr>
          </a:p>
          <a:p>
            <a:pPr marL="0" indent="0">
              <a:buNone/>
            </a:pPr>
            <a:r>
              <a:rPr lang="en-US" sz="1900" b="1" dirty="0">
                <a:latin typeface="+mj-lt"/>
              </a:rPr>
              <a:t>Social Class Identity: </a:t>
            </a:r>
            <a:r>
              <a:rPr lang="en-US" sz="1900" dirty="0"/>
              <a:t>social standing based income and/or one’s position in society (working poor, working class, middle class and upper class).</a:t>
            </a:r>
            <a:endParaRPr lang="en-US" sz="1900" b="1" dirty="0"/>
          </a:p>
          <a:p>
            <a:pPr marL="0" indent="0">
              <a:buNone/>
            </a:pPr>
            <a:endParaRPr lang="en-US" sz="1900" dirty="0">
              <a:latin typeface="+mj-lt"/>
            </a:endParaRPr>
          </a:p>
          <a:p>
            <a:pPr marL="0" indent="0">
              <a:buNone/>
            </a:pPr>
            <a:r>
              <a:rPr lang="en-US" sz="1900" b="1" dirty="0">
                <a:latin typeface="+mj-lt"/>
              </a:rPr>
              <a:t>Ability Identity: </a:t>
            </a:r>
            <a:r>
              <a:rPr lang="en-US" sz="1900" i="0" dirty="0">
                <a:effectLst/>
              </a:rPr>
              <a:t>A knowledge of self based on characteristics related to the body. </a:t>
            </a:r>
          </a:p>
          <a:p>
            <a:pPr marL="0" indent="0">
              <a:buNone/>
            </a:pPr>
            <a:endParaRPr lang="en-US" sz="1900" b="1" dirty="0"/>
          </a:p>
          <a:p>
            <a:pPr marL="0" indent="0">
              <a:buNone/>
            </a:pPr>
            <a:r>
              <a:rPr lang="en-US" sz="1900" b="1" dirty="0"/>
              <a:t>Neurodiversity</a:t>
            </a:r>
            <a:r>
              <a:rPr lang="en-US" sz="1900" b="1" i="0" dirty="0">
                <a:effectLst/>
              </a:rPr>
              <a:t>: </a:t>
            </a:r>
            <a:r>
              <a:rPr lang="en-US" sz="2100" b="0" i="0" dirty="0">
                <a:effectLst/>
              </a:rPr>
              <a:t>a concept that describes individuality and uniqueness in cognitive functioning.</a:t>
            </a:r>
            <a:endParaRPr lang="en-US" sz="2100" b="1" dirty="0"/>
          </a:p>
          <a:p>
            <a:pPr marL="0" indent="0">
              <a:buNone/>
            </a:pPr>
            <a:endParaRPr lang="en-US" sz="1900" dirty="0">
              <a:latin typeface="+mj-lt"/>
            </a:endParaRPr>
          </a:p>
          <a:p>
            <a:pPr marL="0" indent="0">
              <a:buNone/>
            </a:pPr>
            <a:endParaRPr lang="en-US" sz="1900" dirty="0">
              <a:latin typeface="+mj-lt"/>
            </a:endParaRPr>
          </a:p>
          <a:p>
            <a:pPr marL="0" indent="0">
              <a:buNone/>
            </a:pPr>
            <a:r>
              <a:rPr lang="en-US" sz="2200" dirty="0">
                <a:solidFill>
                  <a:srgbClr val="FF0000"/>
                </a:solidFill>
                <a:latin typeface="+mj-lt"/>
              </a:rPr>
              <a:t>Activity</a:t>
            </a:r>
            <a:r>
              <a:rPr lang="en-US" sz="2200" dirty="0">
                <a:latin typeface="+mj-lt"/>
              </a:rPr>
              <a:t>: </a:t>
            </a:r>
          </a:p>
          <a:p>
            <a:pPr marL="514350" indent="-514350">
              <a:buAutoNum type="arabicPeriod"/>
            </a:pPr>
            <a:r>
              <a:rPr lang="en-US" sz="2600" dirty="0"/>
              <a:t>Individual Reflection: </a:t>
            </a:r>
            <a:r>
              <a:rPr lang="en-US" sz="2600" dirty="0">
                <a:latin typeface="+mj-lt"/>
              </a:rPr>
              <a:t>How do you identify? </a:t>
            </a:r>
            <a:r>
              <a:rPr lang="en-US" sz="2800" dirty="0">
                <a:latin typeface="+mj-lt"/>
              </a:rPr>
              <a:t>*Intersectionality = discuss brief</a:t>
            </a:r>
          </a:p>
          <a:p>
            <a:pPr marL="0" indent="0">
              <a:buNone/>
            </a:pPr>
            <a:r>
              <a:rPr lang="en-US" sz="2800" dirty="0">
                <a:latin typeface="+mj-lt"/>
              </a:rPr>
              <a:t>		</a:t>
            </a:r>
            <a:r>
              <a:rPr lang="en-US" sz="2200" dirty="0">
                <a:solidFill>
                  <a:srgbClr val="FF0000"/>
                </a:solidFill>
                <a:latin typeface="+mj-lt"/>
              </a:rPr>
              <a:t>*</a:t>
            </a:r>
            <a:r>
              <a:rPr lang="en-US" sz="2200" dirty="0">
                <a:latin typeface="+mj-lt"/>
              </a:rPr>
              <a:t>Provide hand out (next slide)</a:t>
            </a:r>
          </a:p>
          <a:p>
            <a:pPr marL="0" indent="0">
              <a:buNone/>
            </a:pPr>
            <a:endParaRPr lang="en-US" sz="2600" dirty="0"/>
          </a:p>
        </p:txBody>
      </p:sp>
      <p:sp>
        <p:nvSpPr>
          <p:cNvPr id="5" name="Slide Number Placeholder 4">
            <a:extLst>
              <a:ext uri="{FF2B5EF4-FFF2-40B4-BE49-F238E27FC236}">
                <a16:creationId xmlns:a16="http://schemas.microsoft.com/office/drawing/2014/main" id="{EE1F36E4-0A26-AC41-AA98-52536871E5E1}"/>
              </a:ext>
            </a:extLst>
          </p:cNvPr>
          <p:cNvSpPr>
            <a:spLocks noGrp="1"/>
          </p:cNvSpPr>
          <p:nvPr>
            <p:ph type="sldNum" sz="quarter" idx="12"/>
          </p:nvPr>
        </p:nvSpPr>
        <p:spPr/>
        <p:txBody>
          <a:bodyPr/>
          <a:lstStyle/>
          <a:p>
            <a:fld id="{9B1F01B8-4CD7-1240-AB1B-C44F79456D54}" type="slidenum">
              <a:rPr lang="en-US" smtClean="0"/>
              <a:t>4</a:t>
            </a:fld>
            <a:endParaRPr lang="en-US" dirty="0"/>
          </a:p>
        </p:txBody>
      </p:sp>
    </p:spTree>
    <p:extLst>
      <p:ext uri="{BB962C8B-B14F-4D97-AF65-F5344CB8AC3E}">
        <p14:creationId xmlns:p14="http://schemas.microsoft.com/office/powerpoint/2010/main" val="26578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459F0D-C80B-984F-834E-B7138AED2A57}"/>
              </a:ext>
            </a:extLst>
          </p:cNvPr>
          <p:cNvSpPr>
            <a:spLocks noGrp="1"/>
          </p:cNvSpPr>
          <p:nvPr>
            <p:ph type="sldNum" sz="quarter" idx="12"/>
          </p:nvPr>
        </p:nvSpPr>
        <p:spPr/>
        <p:txBody>
          <a:bodyPr/>
          <a:lstStyle/>
          <a:p>
            <a:fld id="{9B1F01B8-4CD7-1240-AB1B-C44F79456D54}" type="slidenum">
              <a:rPr lang="en-US" smtClean="0"/>
              <a:t>5</a:t>
            </a:fld>
            <a:endParaRPr lang="en-US" dirty="0"/>
          </a:p>
        </p:txBody>
      </p:sp>
      <p:pic>
        <p:nvPicPr>
          <p:cNvPr id="6" name="Picture 5">
            <a:extLst>
              <a:ext uri="{FF2B5EF4-FFF2-40B4-BE49-F238E27FC236}">
                <a16:creationId xmlns:a16="http://schemas.microsoft.com/office/drawing/2014/main" id="{3B3F8EDC-5587-5C42-91F0-E56B7EED5E81}"/>
              </a:ext>
            </a:extLst>
          </p:cNvPr>
          <p:cNvPicPr>
            <a:picLocks noChangeAspect="1"/>
          </p:cNvPicPr>
          <p:nvPr/>
        </p:nvPicPr>
        <p:blipFill>
          <a:blip r:embed="rId2"/>
          <a:stretch>
            <a:fillRect/>
          </a:stretch>
        </p:blipFill>
        <p:spPr>
          <a:xfrm>
            <a:off x="2726267" y="136525"/>
            <a:ext cx="5446889" cy="6219825"/>
          </a:xfrm>
          <a:prstGeom prst="rect">
            <a:avLst/>
          </a:prstGeom>
        </p:spPr>
      </p:pic>
      <p:sp>
        <p:nvSpPr>
          <p:cNvPr id="7" name="TextBox 6">
            <a:extLst>
              <a:ext uri="{FF2B5EF4-FFF2-40B4-BE49-F238E27FC236}">
                <a16:creationId xmlns:a16="http://schemas.microsoft.com/office/drawing/2014/main" id="{CDCB1DE3-98B5-DF48-8529-F4DFFEBA38C7}"/>
              </a:ext>
            </a:extLst>
          </p:cNvPr>
          <p:cNvSpPr txBox="1"/>
          <p:nvPr/>
        </p:nvSpPr>
        <p:spPr>
          <a:xfrm>
            <a:off x="139853" y="430578"/>
            <a:ext cx="2586414" cy="369332"/>
          </a:xfrm>
          <a:prstGeom prst="rect">
            <a:avLst/>
          </a:prstGeom>
          <a:noFill/>
        </p:spPr>
        <p:txBody>
          <a:bodyPr wrap="none" rtlCol="0">
            <a:spAutoFit/>
          </a:bodyPr>
          <a:lstStyle/>
          <a:p>
            <a:r>
              <a:rPr lang="en-US" dirty="0">
                <a:solidFill>
                  <a:srgbClr val="FF0000"/>
                </a:solidFill>
              </a:rPr>
              <a:t>*</a:t>
            </a:r>
            <a:r>
              <a:rPr lang="en-US" dirty="0"/>
              <a:t>Hand out to participants</a:t>
            </a:r>
          </a:p>
        </p:txBody>
      </p:sp>
    </p:spTree>
    <p:extLst>
      <p:ext uri="{BB962C8B-B14F-4D97-AF65-F5344CB8AC3E}">
        <p14:creationId xmlns:p14="http://schemas.microsoft.com/office/powerpoint/2010/main" val="22261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7013B7-AD9F-FD42-B71A-C26BE4D053B2}"/>
              </a:ext>
            </a:extLst>
          </p:cNvPr>
          <p:cNvSpPr>
            <a:spLocks noGrp="1"/>
          </p:cNvSpPr>
          <p:nvPr>
            <p:ph idx="1"/>
          </p:nvPr>
        </p:nvSpPr>
        <p:spPr>
          <a:xfrm>
            <a:off x="342900" y="468630"/>
            <a:ext cx="8530167" cy="5887720"/>
          </a:xfrm>
          <a:ln>
            <a:solidFill>
              <a:srgbClr val="FF0000"/>
            </a:solidFill>
          </a:ln>
        </p:spPr>
        <p:txBody>
          <a:bodyPr>
            <a:normAutofit/>
          </a:bodyPr>
          <a:lstStyle/>
          <a:p>
            <a:pPr marL="0" indent="0" algn="ctr">
              <a:buNone/>
            </a:pPr>
            <a:r>
              <a:rPr lang="en-US" sz="3200" dirty="0"/>
              <a:t>What is a single narrative story? </a:t>
            </a:r>
          </a:p>
          <a:p>
            <a:endParaRPr lang="en-US" sz="2800" dirty="0"/>
          </a:p>
          <a:p>
            <a:pPr marL="0" indent="0">
              <a:buNone/>
            </a:pPr>
            <a:r>
              <a:rPr lang="en-US" sz="2800" dirty="0">
                <a:solidFill>
                  <a:srgbClr val="FF0000"/>
                </a:solidFill>
              </a:rPr>
              <a:t>ACTIVITY:</a:t>
            </a:r>
            <a:r>
              <a:rPr lang="en-US" sz="2800" dirty="0"/>
              <a:t> </a:t>
            </a:r>
          </a:p>
          <a:p>
            <a:pPr marL="0" indent="0">
              <a:buNone/>
            </a:pPr>
            <a:endParaRPr lang="en-US" sz="2800" dirty="0"/>
          </a:p>
          <a:p>
            <a:pPr marL="0" indent="0">
              <a:buNone/>
            </a:pPr>
            <a:r>
              <a:rPr lang="en-US" sz="2800" dirty="0"/>
              <a:t>A. WATCH TOGETHER: approx. 20minutes </a:t>
            </a:r>
            <a:r>
              <a:rPr lang="en-US" sz="1800" dirty="0">
                <a:hlinkClick r:id="rId2"/>
              </a:rPr>
              <a:t>https://www.ted.com/talks/chimamanda_adichie_the_danger_of_a_single_story)</a:t>
            </a:r>
            <a:endParaRPr lang="en-US" sz="1800" dirty="0"/>
          </a:p>
          <a:p>
            <a:pPr marL="0" indent="0">
              <a:buNone/>
            </a:pPr>
            <a:endParaRPr lang="en-US" sz="2800" dirty="0"/>
          </a:p>
          <a:p>
            <a:pPr marL="0" indent="0">
              <a:buNone/>
            </a:pPr>
            <a:r>
              <a:rPr lang="en-US" sz="2800" dirty="0"/>
              <a:t>B</a:t>
            </a:r>
            <a:r>
              <a:rPr lang="en-US" sz="2400" dirty="0"/>
              <a:t>. Reflection</a:t>
            </a:r>
          </a:p>
          <a:p>
            <a:pPr marL="0" indent="0">
              <a:buNone/>
            </a:pPr>
            <a:r>
              <a:rPr lang="en-US" sz="2400" dirty="0"/>
              <a:t>	1. Individual Reflection</a:t>
            </a:r>
          </a:p>
          <a:p>
            <a:pPr marL="0" indent="0">
              <a:buNone/>
            </a:pPr>
            <a:r>
              <a:rPr lang="en-US" sz="2400" dirty="0"/>
              <a:t>	2. Share feedback with your group</a:t>
            </a:r>
          </a:p>
          <a:p>
            <a:pPr marL="0" indent="0">
              <a:buNone/>
            </a:pPr>
            <a:r>
              <a:rPr lang="en-US" sz="2400" dirty="0"/>
              <a:t>	3. Share feedback with all groups</a:t>
            </a:r>
          </a:p>
          <a:p>
            <a:pPr marL="400050" lvl="1" indent="0">
              <a:buNone/>
            </a:pP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C0955BA4-0BD0-D845-A20E-C9ED02CBB2D1}"/>
              </a:ext>
            </a:extLst>
          </p:cNvPr>
          <p:cNvSpPr>
            <a:spLocks noGrp="1"/>
          </p:cNvSpPr>
          <p:nvPr>
            <p:ph type="sldNum" sz="quarter" idx="12"/>
          </p:nvPr>
        </p:nvSpPr>
        <p:spPr/>
        <p:txBody>
          <a:bodyPr/>
          <a:lstStyle/>
          <a:p>
            <a:fld id="{9B1F01B8-4CD7-1240-AB1B-C44F79456D54}" type="slidenum">
              <a:rPr lang="en-US" smtClean="0"/>
              <a:t>6</a:t>
            </a:fld>
            <a:endParaRPr lang="en-US" dirty="0"/>
          </a:p>
        </p:txBody>
      </p:sp>
    </p:spTree>
    <p:extLst>
      <p:ext uri="{BB962C8B-B14F-4D97-AF65-F5344CB8AC3E}">
        <p14:creationId xmlns:p14="http://schemas.microsoft.com/office/powerpoint/2010/main" val="282183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C7C4BB-0925-5843-8636-26D080C3C2C7}"/>
              </a:ext>
            </a:extLst>
          </p:cNvPr>
          <p:cNvSpPr>
            <a:spLocks noGrp="1"/>
          </p:cNvSpPr>
          <p:nvPr>
            <p:ph idx="1"/>
          </p:nvPr>
        </p:nvSpPr>
        <p:spPr>
          <a:xfrm>
            <a:off x="457200" y="653204"/>
            <a:ext cx="8229600" cy="5177790"/>
          </a:xfrm>
          <a:ln>
            <a:solidFill>
              <a:srgbClr val="FFFF00"/>
            </a:solidFill>
          </a:ln>
        </p:spPr>
        <p:txBody>
          <a:bodyPr>
            <a:normAutofit fontScale="62500" lnSpcReduction="20000"/>
          </a:bodyPr>
          <a:lstStyle/>
          <a:p>
            <a:pPr marL="0" indent="0" algn="ctr">
              <a:buNone/>
            </a:pPr>
            <a:r>
              <a:rPr lang="en-US" dirty="0"/>
              <a:t>SINGLE NARRATIVE STORY</a:t>
            </a:r>
          </a:p>
          <a:p>
            <a:endParaRPr lang="en-US" dirty="0"/>
          </a:p>
          <a:p>
            <a:r>
              <a:rPr lang="en-US" dirty="0"/>
              <a:t>It is a limited viewpoint that can lead to or create critical misunderstandings.</a:t>
            </a:r>
          </a:p>
          <a:p>
            <a:pPr marL="0" indent="0">
              <a:buNone/>
            </a:pPr>
            <a:endParaRPr lang="en-US" dirty="0"/>
          </a:p>
          <a:p>
            <a:r>
              <a:rPr lang="en-US" b="1" dirty="0"/>
              <a:t>“The single story</a:t>
            </a:r>
            <a:r>
              <a:rPr lang="en-US" dirty="0"/>
              <a:t> is where the same story gets told over and over again about a people or a place we do not know first-hand. The danger is that it </a:t>
            </a:r>
            <a:r>
              <a:rPr lang="en-US" b="1" dirty="0"/>
              <a:t>leads to stereotypes, to half-truths </a:t>
            </a:r>
            <a:r>
              <a:rPr lang="en-US" dirty="0"/>
              <a:t>and not the full truth.”</a:t>
            </a:r>
          </a:p>
          <a:p>
            <a:r>
              <a:rPr lang="en-US" dirty="0"/>
              <a:t>(Reference: </a:t>
            </a:r>
            <a:r>
              <a:rPr lang="en-US" dirty="0">
                <a:hlinkClick r:id="rId2"/>
              </a:rPr>
              <a:t>https://abagond.wordpress.com/2009/10/30/the-single-story/</a:t>
            </a:r>
            <a:r>
              <a:rPr lang="en-US" dirty="0"/>
              <a:t>)</a:t>
            </a:r>
          </a:p>
          <a:p>
            <a:endParaRPr lang="en-US" dirty="0"/>
          </a:p>
          <a:p>
            <a:r>
              <a:rPr lang="en-US" dirty="0"/>
              <a:t>Creating a singular, blanket narrative for an entire culture of people, for an entire geographic region, globally or locally, for an entire community, an entire race, an ethnicity, a religion, a gender, a sexual orientation or a disability and on and on and on… </a:t>
            </a:r>
            <a:r>
              <a:rPr lang="en-US" b="1" dirty="0"/>
              <a:t>is never acceptable</a:t>
            </a:r>
            <a:r>
              <a:rPr lang="en-US" dirty="0"/>
              <a:t>. And should be avoided, </a:t>
            </a:r>
            <a:r>
              <a:rPr lang="en-US" b="1" i="1" dirty="0"/>
              <a:t>especially</a:t>
            </a:r>
            <a:r>
              <a:rPr lang="en-US" dirty="0"/>
              <a:t> if you are to become an educator on the K-12 level.</a:t>
            </a:r>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B57A374-DA18-AE4D-A2E6-46052C70F37C}"/>
              </a:ext>
            </a:extLst>
          </p:cNvPr>
          <p:cNvSpPr>
            <a:spLocks noGrp="1"/>
          </p:cNvSpPr>
          <p:nvPr>
            <p:ph type="sldNum" sz="quarter" idx="12"/>
          </p:nvPr>
        </p:nvSpPr>
        <p:spPr/>
        <p:txBody>
          <a:bodyPr/>
          <a:lstStyle/>
          <a:p>
            <a:fld id="{9B1F01B8-4CD7-1240-AB1B-C44F79456D54}" type="slidenum">
              <a:rPr lang="en-US" smtClean="0"/>
              <a:t>7</a:t>
            </a:fld>
            <a:endParaRPr lang="en-US" dirty="0"/>
          </a:p>
        </p:txBody>
      </p:sp>
    </p:spTree>
    <p:extLst>
      <p:ext uri="{BB962C8B-B14F-4D97-AF65-F5344CB8AC3E}">
        <p14:creationId xmlns:p14="http://schemas.microsoft.com/office/powerpoint/2010/main" val="266629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797546-F4FA-D44C-99DC-89C5237FB277}"/>
              </a:ext>
            </a:extLst>
          </p:cNvPr>
          <p:cNvSpPr>
            <a:spLocks noGrp="1"/>
          </p:cNvSpPr>
          <p:nvPr>
            <p:ph idx="1"/>
          </p:nvPr>
        </p:nvSpPr>
        <p:spPr>
          <a:xfrm>
            <a:off x="457200" y="404985"/>
            <a:ext cx="8229600" cy="475052"/>
          </a:xfrm>
        </p:spPr>
        <p:txBody>
          <a:bodyPr>
            <a:normAutofit fontScale="92500" lnSpcReduction="20000"/>
          </a:bodyPr>
          <a:lstStyle/>
          <a:p>
            <a:pPr marL="0" indent="0">
              <a:buNone/>
            </a:pPr>
            <a:r>
              <a:rPr lang="en-US" dirty="0"/>
              <a:t>Where to begin?</a:t>
            </a:r>
          </a:p>
          <a:p>
            <a:pPr marL="0" indent="0">
              <a:buNone/>
            </a:pPr>
            <a:endParaRPr lang="en-US" dirty="0"/>
          </a:p>
          <a:p>
            <a:pPr marL="0" indent="0">
              <a:buNone/>
            </a:pPr>
            <a:endParaRPr lang="en-US" dirty="0"/>
          </a:p>
          <a:p>
            <a:pPr marL="0" indent="0">
              <a:buNone/>
            </a:pPr>
            <a:endParaRPr lang="en-US" dirty="0"/>
          </a:p>
          <a:p>
            <a:pPr marL="0" indent="0" algn="ctr">
              <a:buNone/>
            </a:pPr>
            <a:endParaRPr lang="en-US" b="1" dirty="0"/>
          </a:p>
        </p:txBody>
      </p:sp>
      <p:cxnSp>
        <p:nvCxnSpPr>
          <p:cNvPr id="5" name="Straight Arrow Connector 4">
            <a:extLst>
              <a:ext uri="{FF2B5EF4-FFF2-40B4-BE49-F238E27FC236}">
                <a16:creationId xmlns:a16="http://schemas.microsoft.com/office/drawing/2014/main" id="{8DCE3DD2-FCF2-ED4E-999A-69AFC2F16254}"/>
              </a:ext>
            </a:extLst>
          </p:cNvPr>
          <p:cNvCxnSpPr>
            <a:cxnSpLocks/>
          </p:cNvCxnSpPr>
          <p:nvPr/>
        </p:nvCxnSpPr>
        <p:spPr>
          <a:xfrm flipV="1">
            <a:off x="4753444" y="2529762"/>
            <a:ext cx="986956" cy="478179"/>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0FC832E8-EC3D-434D-8A9A-143B66BF3503}"/>
              </a:ext>
            </a:extLst>
          </p:cNvPr>
          <p:cNvCxnSpPr>
            <a:cxnSpLocks/>
          </p:cNvCxnSpPr>
          <p:nvPr/>
        </p:nvCxnSpPr>
        <p:spPr>
          <a:xfrm>
            <a:off x="4753444" y="3657054"/>
            <a:ext cx="986956" cy="383102"/>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B188624A-75A6-3749-A0D6-62880E848F3E}"/>
              </a:ext>
            </a:extLst>
          </p:cNvPr>
          <p:cNvCxnSpPr>
            <a:cxnSpLocks/>
          </p:cNvCxnSpPr>
          <p:nvPr/>
        </p:nvCxnSpPr>
        <p:spPr>
          <a:xfrm>
            <a:off x="4235686" y="4040156"/>
            <a:ext cx="0" cy="56642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0" name="Oval 9">
            <a:extLst>
              <a:ext uri="{FF2B5EF4-FFF2-40B4-BE49-F238E27FC236}">
                <a16:creationId xmlns:a16="http://schemas.microsoft.com/office/drawing/2014/main" id="{7FDA038E-635F-B940-A55E-52EF94CBB47C}"/>
              </a:ext>
            </a:extLst>
          </p:cNvPr>
          <p:cNvSpPr/>
          <p:nvPr/>
        </p:nvSpPr>
        <p:spPr>
          <a:xfrm>
            <a:off x="3728566" y="2769060"/>
            <a:ext cx="1024878" cy="1080999"/>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YOU</a:t>
            </a:r>
          </a:p>
        </p:txBody>
      </p:sp>
      <p:sp>
        <p:nvSpPr>
          <p:cNvPr id="12" name="Oval 11">
            <a:extLst>
              <a:ext uri="{FF2B5EF4-FFF2-40B4-BE49-F238E27FC236}">
                <a16:creationId xmlns:a16="http://schemas.microsoft.com/office/drawing/2014/main" id="{E341E537-0DAF-C74E-A235-D04B026287D2}"/>
              </a:ext>
            </a:extLst>
          </p:cNvPr>
          <p:cNvSpPr/>
          <p:nvPr/>
        </p:nvSpPr>
        <p:spPr>
          <a:xfrm>
            <a:off x="5740400" y="1831340"/>
            <a:ext cx="1024878"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EGO</a:t>
            </a:r>
          </a:p>
        </p:txBody>
      </p:sp>
      <p:sp>
        <p:nvSpPr>
          <p:cNvPr id="13" name="Oval 12">
            <a:extLst>
              <a:ext uri="{FF2B5EF4-FFF2-40B4-BE49-F238E27FC236}">
                <a16:creationId xmlns:a16="http://schemas.microsoft.com/office/drawing/2014/main" id="{0E6BE5A4-FFB3-0342-8FA9-04FB86E4F572}"/>
              </a:ext>
            </a:extLst>
          </p:cNvPr>
          <p:cNvSpPr/>
          <p:nvPr/>
        </p:nvSpPr>
        <p:spPr>
          <a:xfrm>
            <a:off x="3461741" y="4839152"/>
            <a:ext cx="1547890" cy="102989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Savior Complex</a:t>
            </a:r>
          </a:p>
        </p:txBody>
      </p:sp>
      <p:sp>
        <p:nvSpPr>
          <p:cNvPr id="14" name="Oval 13">
            <a:extLst>
              <a:ext uri="{FF2B5EF4-FFF2-40B4-BE49-F238E27FC236}">
                <a16:creationId xmlns:a16="http://schemas.microsoft.com/office/drawing/2014/main" id="{D391264C-65C7-1D42-BF60-44B7769F8441}"/>
              </a:ext>
            </a:extLst>
          </p:cNvPr>
          <p:cNvSpPr/>
          <p:nvPr/>
        </p:nvSpPr>
        <p:spPr>
          <a:xfrm>
            <a:off x="5740400" y="3827248"/>
            <a:ext cx="1725930" cy="10298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Good intentions</a:t>
            </a:r>
          </a:p>
        </p:txBody>
      </p:sp>
      <p:sp>
        <p:nvSpPr>
          <p:cNvPr id="15" name="Oval 14">
            <a:extLst>
              <a:ext uri="{FF2B5EF4-FFF2-40B4-BE49-F238E27FC236}">
                <a16:creationId xmlns:a16="http://schemas.microsoft.com/office/drawing/2014/main" id="{B35423EC-0073-0C49-B7D9-A871632511FA}"/>
              </a:ext>
            </a:extLst>
          </p:cNvPr>
          <p:cNvSpPr/>
          <p:nvPr/>
        </p:nvSpPr>
        <p:spPr>
          <a:xfrm>
            <a:off x="3570965" y="1001949"/>
            <a:ext cx="1547890" cy="1143199"/>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Single narrative story</a:t>
            </a:r>
          </a:p>
        </p:txBody>
      </p:sp>
      <p:cxnSp>
        <p:nvCxnSpPr>
          <p:cNvPr id="17" name="Straight Arrow Connector 16">
            <a:extLst>
              <a:ext uri="{FF2B5EF4-FFF2-40B4-BE49-F238E27FC236}">
                <a16:creationId xmlns:a16="http://schemas.microsoft.com/office/drawing/2014/main" id="{C6585479-A891-614F-9BB6-46DB66B68364}"/>
              </a:ext>
            </a:extLst>
          </p:cNvPr>
          <p:cNvCxnSpPr>
            <a:cxnSpLocks/>
          </p:cNvCxnSpPr>
          <p:nvPr/>
        </p:nvCxnSpPr>
        <p:spPr>
          <a:xfrm>
            <a:off x="4241005" y="2288540"/>
            <a:ext cx="0" cy="45720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 name="Slide Number Placeholder 3">
            <a:extLst>
              <a:ext uri="{FF2B5EF4-FFF2-40B4-BE49-F238E27FC236}">
                <a16:creationId xmlns:a16="http://schemas.microsoft.com/office/drawing/2014/main" id="{750DA58B-9C3F-4848-9008-0CB4E9801BA5}"/>
              </a:ext>
            </a:extLst>
          </p:cNvPr>
          <p:cNvSpPr>
            <a:spLocks noGrp="1"/>
          </p:cNvSpPr>
          <p:nvPr>
            <p:ph type="sldNum" sz="quarter" idx="12"/>
          </p:nvPr>
        </p:nvSpPr>
        <p:spPr/>
        <p:txBody>
          <a:bodyPr/>
          <a:lstStyle/>
          <a:p>
            <a:fld id="{9B1F01B8-4CD7-1240-AB1B-C44F79456D54}" type="slidenum">
              <a:rPr lang="en-US" smtClean="0"/>
              <a:t>8</a:t>
            </a:fld>
            <a:endParaRPr lang="en-US" dirty="0"/>
          </a:p>
        </p:txBody>
      </p:sp>
    </p:spTree>
    <p:extLst>
      <p:ext uri="{BB962C8B-B14F-4D97-AF65-F5344CB8AC3E}">
        <p14:creationId xmlns:p14="http://schemas.microsoft.com/office/powerpoint/2010/main" val="234427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‘Knowing yourself’</a:t>
            </a:r>
          </a:p>
        </p:txBody>
      </p:sp>
      <p:sp>
        <p:nvSpPr>
          <p:cNvPr id="3" name="Content Placeholder 2"/>
          <p:cNvSpPr>
            <a:spLocks noGrp="1"/>
          </p:cNvSpPr>
          <p:nvPr>
            <p:ph idx="1"/>
          </p:nvPr>
        </p:nvSpPr>
        <p:spPr>
          <a:xfrm>
            <a:off x="333829" y="1417638"/>
            <a:ext cx="8352971" cy="4938712"/>
          </a:xfrm>
          <a:ln>
            <a:solidFill>
              <a:srgbClr val="92D050"/>
            </a:solidFill>
          </a:ln>
        </p:spPr>
        <p:txBody>
          <a:bodyPr>
            <a:normAutofit/>
          </a:bodyPr>
          <a:lstStyle/>
          <a:p>
            <a:pPr marL="0" indent="0">
              <a:buNone/>
            </a:pPr>
            <a:r>
              <a:rPr lang="en-US" sz="2200" dirty="0"/>
              <a:t>In order to understand and respect your students for who they are and not who you think they are, you need to know yourself first. You may perceive yourself to be a certain way, think a certain way but you can never really know until you are out of your </a:t>
            </a:r>
            <a:r>
              <a:rPr lang="en-US" sz="2200" b="1" dirty="0"/>
              <a:t>comfort zone. You must confront your conscious and unconscious biases.</a:t>
            </a:r>
          </a:p>
          <a:p>
            <a:pPr marL="0" indent="0">
              <a:buNone/>
            </a:pPr>
            <a:endParaRPr lang="en-US" sz="2400" dirty="0"/>
          </a:p>
          <a:p>
            <a:pPr marL="0" indent="0">
              <a:buNone/>
            </a:pPr>
            <a:r>
              <a:rPr lang="en-US" sz="2400" b="1" dirty="0"/>
              <a:t>What are conscious biases?</a:t>
            </a:r>
          </a:p>
          <a:p>
            <a:pPr marL="0" indent="0">
              <a:buNone/>
            </a:pPr>
            <a:r>
              <a:rPr lang="en-US" sz="2400" dirty="0"/>
              <a:t>Biased attitudes towards a certain group you are aware of</a:t>
            </a:r>
          </a:p>
          <a:p>
            <a:pPr marL="0" indent="0">
              <a:buNone/>
            </a:pPr>
            <a:endParaRPr lang="en-US" sz="2400" b="1" dirty="0"/>
          </a:p>
          <a:p>
            <a:pPr marL="0" indent="0">
              <a:buNone/>
            </a:pPr>
            <a:r>
              <a:rPr lang="en-US" sz="2400" b="1" dirty="0"/>
              <a:t>What are unconscious biases?</a:t>
            </a:r>
          </a:p>
          <a:p>
            <a:pPr marL="0" indent="0">
              <a:buNone/>
            </a:pPr>
            <a:r>
              <a:rPr lang="en-US" sz="2400" i="0" dirty="0">
                <a:solidFill>
                  <a:schemeClr val="tx1">
                    <a:lumMod val="95000"/>
                    <a:lumOff val="5000"/>
                  </a:schemeClr>
                </a:solidFill>
                <a:effectLst/>
              </a:rPr>
              <a:t>Attitudes that are held subconsciously and affect the way individuals feel and think about others around them.</a:t>
            </a:r>
            <a:endParaRPr lang="en-US" sz="2400" dirty="0">
              <a:solidFill>
                <a:schemeClr val="tx1">
                  <a:lumMod val="95000"/>
                  <a:lumOff val="5000"/>
                </a:schemeClr>
              </a:solidFill>
            </a:endParaRPr>
          </a:p>
          <a:p>
            <a:endParaRPr lang="en-US" b="1" dirty="0"/>
          </a:p>
          <a:p>
            <a:pPr marL="0" indent="0">
              <a:buNone/>
            </a:pPr>
            <a:endParaRPr lang="en-US" dirty="0"/>
          </a:p>
          <a:p>
            <a:endParaRPr lang="en-US" dirty="0"/>
          </a:p>
        </p:txBody>
      </p:sp>
      <p:sp>
        <p:nvSpPr>
          <p:cNvPr id="5" name="Slide Number Placeholder 4">
            <a:extLst>
              <a:ext uri="{FF2B5EF4-FFF2-40B4-BE49-F238E27FC236}">
                <a16:creationId xmlns:a16="http://schemas.microsoft.com/office/drawing/2014/main" id="{589DD8EA-C8D3-B544-A0F1-812FDAE5EC4C}"/>
              </a:ext>
            </a:extLst>
          </p:cNvPr>
          <p:cNvSpPr>
            <a:spLocks noGrp="1"/>
          </p:cNvSpPr>
          <p:nvPr>
            <p:ph type="sldNum" sz="quarter" idx="12"/>
          </p:nvPr>
        </p:nvSpPr>
        <p:spPr/>
        <p:txBody>
          <a:bodyPr/>
          <a:lstStyle/>
          <a:p>
            <a:fld id="{9B1F01B8-4CD7-1240-AB1B-C44F79456D54}" type="slidenum">
              <a:rPr lang="en-US" smtClean="0"/>
              <a:t>9</a:t>
            </a:fld>
            <a:endParaRPr lang="en-US" dirty="0"/>
          </a:p>
        </p:txBody>
      </p:sp>
    </p:spTree>
    <p:extLst>
      <p:ext uri="{BB962C8B-B14F-4D97-AF65-F5344CB8AC3E}">
        <p14:creationId xmlns:p14="http://schemas.microsoft.com/office/powerpoint/2010/main" val="1990514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2851</Words>
  <Application>Microsoft Macintosh PowerPoint</Application>
  <PresentationFormat>On-screen Show (4:3)</PresentationFormat>
  <Paragraphs>322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Source Sans Pro</vt:lpstr>
      <vt:lpstr>Office Theme</vt:lpstr>
      <vt:lpstr>‘Expect the Unexpected’  Obstacles of the Single Narrative Story</vt:lpstr>
      <vt:lpstr>Introductions</vt:lpstr>
      <vt:lpstr>Discussion Norms</vt:lpstr>
      <vt:lpstr>Identity</vt:lpstr>
      <vt:lpstr>PowerPoint Presentation</vt:lpstr>
      <vt:lpstr>PowerPoint Presentation</vt:lpstr>
      <vt:lpstr>PowerPoint Presentation</vt:lpstr>
      <vt:lpstr>PowerPoint Presentation</vt:lpstr>
      <vt:lpstr>‘Knowing yourself’</vt:lpstr>
      <vt:lpstr>PowerPoint Presentation</vt:lpstr>
      <vt:lpstr>PowerPoint Presentation</vt:lpstr>
      <vt:lpstr>PowerPoint Presentation</vt:lpstr>
      <vt:lpstr>PowerPoint Presentation</vt:lpstr>
      <vt:lpstr>THE HIDDEN OBSTACLES APPEAR…</vt:lpstr>
      <vt:lpstr>HIDDEN OBSTACLES APPEAR conscious and unconscious biases</vt:lpstr>
      <vt:lpstr>HIDDEN OBSTACLES continued</vt:lpstr>
      <vt:lpstr>HIDDEN OBSTACLES continued</vt:lpstr>
      <vt:lpstr>PowerPoint Presentation</vt:lpstr>
      <vt:lpstr>PowerPoint Presentation</vt:lpstr>
      <vt:lpstr>HIDDEN OBSTACLES continued</vt:lpstr>
      <vt:lpstr>PowerPoint Presentation</vt:lpstr>
      <vt:lpstr>PowerPoint Presentation</vt:lpstr>
      <vt:lpstr>PowerPoint Presentation</vt:lpstr>
      <vt:lpstr>PowerPoint Presentation</vt:lpstr>
      <vt:lpstr>PowerPoint Presentation</vt:lpstr>
      <vt:lpstr>‘It’s a Relationship’</vt:lpstr>
      <vt:lpstr>Ending Reflection</vt:lpstr>
      <vt:lpstr>Feedback Questionnaire</vt:lpstr>
      <vt:lpstr>PowerPoint Presentation</vt:lpstr>
    </vt:vector>
  </TitlesOfParts>
  <Company>JoAnne jojo Maffia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 the Unexpected’ Obstacles of the Single Story Narrative </dc:title>
  <dc:creator>JoAnne Maffia</dc:creator>
  <cp:lastModifiedBy>JoAnne Maffia</cp:lastModifiedBy>
  <cp:revision>308</cp:revision>
  <cp:lastPrinted>2022-11-11T17:01:39Z</cp:lastPrinted>
  <dcterms:created xsi:type="dcterms:W3CDTF">2017-10-30T17:15:28Z</dcterms:created>
  <dcterms:modified xsi:type="dcterms:W3CDTF">2022-11-29T18:45:53Z</dcterms:modified>
</cp:coreProperties>
</file>